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4"/>
  </p:sldMasterIdLst>
  <p:notesMasterIdLst>
    <p:notesMasterId r:id="rId20"/>
  </p:notesMasterIdLst>
  <p:sldIdLst>
    <p:sldId id="259" r:id="rId5"/>
    <p:sldId id="260" r:id="rId6"/>
    <p:sldId id="262" r:id="rId7"/>
    <p:sldId id="264" r:id="rId8"/>
    <p:sldId id="265" r:id="rId9"/>
    <p:sldId id="267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9" r:id="rId18"/>
    <p:sldId id="278" r:id="rId19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 Weir" initials="AW" lastIdx="3" clrIdx="0"/>
  <p:cmAuthor id="1" name="Darryl Croft (Energy Markets and Networks)" initials="DC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AEEF"/>
    <a:srgbClr val="211973"/>
    <a:srgbClr val="1A2792"/>
    <a:srgbClr val="266E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967" autoAdjust="0"/>
  </p:normalViewPr>
  <p:slideViewPr>
    <p:cSldViewPr>
      <p:cViewPr varScale="1">
        <p:scale>
          <a:sx n="82" d="100"/>
          <a:sy n="82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3240" y="-84"/>
      </p:cViewPr>
      <p:guideLst>
        <p:guide orient="horz" pos="3128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746554-8D50-4523-961E-B61984B52B7B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7501BC3-A42B-4F6C-91DB-3C0012A39D80}">
      <dgm:prSet phldrT="[Text]" custT="1"/>
      <dgm:spPr/>
      <dgm:t>
        <a:bodyPr/>
        <a:lstStyle/>
        <a:p>
          <a:r>
            <a:rPr lang="en-GB" sz="1200" b="1" smtClean="0"/>
            <a:t>Policy </a:t>
          </a:r>
          <a:r>
            <a:rPr lang="en-GB" sz="1200" b="1" dirty="0" smtClean="0"/>
            <a:t>Development</a:t>
          </a:r>
          <a:endParaRPr lang="en-GB" sz="1200" dirty="0"/>
        </a:p>
      </dgm:t>
    </dgm:pt>
    <dgm:pt modelId="{490EA9FD-9635-43B8-A909-9FD464DAEC17}" type="parTrans" cxnId="{C237C515-51C9-4A56-ABF3-B0D215A8E35C}">
      <dgm:prSet/>
      <dgm:spPr/>
      <dgm:t>
        <a:bodyPr/>
        <a:lstStyle/>
        <a:p>
          <a:endParaRPr lang="en-GB"/>
        </a:p>
      </dgm:t>
    </dgm:pt>
    <dgm:pt modelId="{ED17E992-06AF-4E6A-8C32-5F4C675C51C4}" type="sibTrans" cxnId="{C237C515-51C9-4A56-ABF3-B0D215A8E35C}">
      <dgm:prSet/>
      <dgm:spPr/>
      <dgm:t>
        <a:bodyPr/>
        <a:lstStyle/>
        <a:p>
          <a:endParaRPr lang="en-GB"/>
        </a:p>
      </dgm:t>
    </dgm:pt>
    <dgm:pt modelId="{B33F92D1-F56E-4C0C-ACA9-6C9C6A169F85}">
      <dgm:prSet phldrT="[Text]"/>
      <dgm:spPr/>
      <dgm:t>
        <a:bodyPr/>
        <a:lstStyle/>
        <a:p>
          <a:r>
            <a:rPr lang="en-GB" dirty="0"/>
            <a:t>Policy design progressed with the Advisory Group</a:t>
          </a:r>
        </a:p>
      </dgm:t>
    </dgm:pt>
    <dgm:pt modelId="{0E334E77-2C52-4CD8-B4D7-050800A15158}" type="parTrans" cxnId="{A0940057-12D6-47D7-AB62-D9F7B869C7CC}">
      <dgm:prSet/>
      <dgm:spPr/>
      <dgm:t>
        <a:bodyPr/>
        <a:lstStyle/>
        <a:p>
          <a:endParaRPr lang="en-GB"/>
        </a:p>
      </dgm:t>
    </dgm:pt>
    <dgm:pt modelId="{F790CF4D-2F64-4BA0-A098-A672CC619EBD}" type="sibTrans" cxnId="{A0940057-12D6-47D7-AB62-D9F7B869C7CC}">
      <dgm:prSet/>
      <dgm:spPr/>
      <dgm:t>
        <a:bodyPr/>
        <a:lstStyle/>
        <a:p>
          <a:endParaRPr lang="en-GB"/>
        </a:p>
      </dgm:t>
    </dgm:pt>
    <dgm:pt modelId="{A4B58B19-D16C-4478-B76F-E638FF1CB46E}">
      <dgm:prSet phldrT="[Text]"/>
      <dgm:spPr/>
      <dgm:t>
        <a:bodyPr/>
        <a:lstStyle/>
        <a:p>
          <a:r>
            <a:rPr lang="en-GB" dirty="0"/>
            <a:t>Proposed </a:t>
          </a:r>
          <a:r>
            <a:rPr lang="en-GB" dirty="0" smtClean="0"/>
            <a:t>design </a:t>
          </a:r>
          <a:r>
            <a:rPr lang="en-GB" dirty="0"/>
            <a:t>presented at stakeholder workshop</a:t>
          </a:r>
        </a:p>
      </dgm:t>
    </dgm:pt>
    <dgm:pt modelId="{5A8FD899-0F95-453F-81D5-E2F40E61DD44}" type="parTrans" cxnId="{052C29B9-2DBC-4519-9BF9-7CA654B1AC55}">
      <dgm:prSet/>
      <dgm:spPr/>
      <dgm:t>
        <a:bodyPr/>
        <a:lstStyle/>
        <a:p>
          <a:endParaRPr lang="en-GB"/>
        </a:p>
      </dgm:t>
    </dgm:pt>
    <dgm:pt modelId="{685DF8D2-7728-45A8-9FAB-925C43784F8F}" type="sibTrans" cxnId="{052C29B9-2DBC-4519-9BF9-7CA654B1AC55}">
      <dgm:prSet/>
      <dgm:spPr/>
      <dgm:t>
        <a:bodyPr/>
        <a:lstStyle/>
        <a:p>
          <a:endParaRPr lang="en-GB"/>
        </a:p>
      </dgm:t>
    </dgm:pt>
    <dgm:pt modelId="{06EB5A44-D62C-4694-A912-2CB615FD6EA5}">
      <dgm:prSet phldrT="[Text]" custT="1"/>
      <dgm:spPr/>
      <dgm:t>
        <a:bodyPr/>
        <a:lstStyle/>
        <a:p>
          <a:r>
            <a:rPr lang="en-GB" sz="1200" b="1" dirty="0" smtClean="0"/>
            <a:t>OLR Consultation</a:t>
          </a:r>
          <a:endParaRPr lang="en-GB" sz="1200" b="1" dirty="0"/>
        </a:p>
      </dgm:t>
    </dgm:pt>
    <dgm:pt modelId="{62665BB2-9476-48CA-B047-27E93BA939B8}" type="parTrans" cxnId="{912B502A-3383-4462-BC0B-72DB6E335F62}">
      <dgm:prSet/>
      <dgm:spPr/>
      <dgm:t>
        <a:bodyPr/>
        <a:lstStyle/>
        <a:p>
          <a:endParaRPr lang="en-GB"/>
        </a:p>
      </dgm:t>
    </dgm:pt>
    <dgm:pt modelId="{F441E701-7596-413D-A823-A04B457F531E}" type="sibTrans" cxnId="{912B502A-3383-4462-BC0B-72DB6E335F62}">
      <dgm:prSet/>
      <dgm:spPr/>
      <dgm:t>
        <a:bodyPr/>
        <a:lstStyle/>
        <a:p>
          <a:endParaRPr lang="en-GB"/>
        </a:p>
      </dgm:t>
    </dgm:pt>
    <dgm:pt modelId="{D12A7536-0A92-4FCD-AE70-03D93EAC888E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Consultation </a:t>
          </a:r>
          <a:r>
            <a:rPr lang="en-GB" u="none" dirty="0">
              <a:solidFill>
                <a:schemeClr val="tx1"/>
              </a:solidFill>
            </a:rPr>
            <a:t>published </a:t>
          </a:r>
          <a:r>
            <a:rPr lang="en-GB" u="none" baseline="0" dirty="0">
              <a:solidFill>
                <a:schemeClr val="tx1"/>
              </a:solidFill>
            </a:rPr>
            <a:t>Q1</a:t>
          </a:r>
          <a:r>
            <a:rPr lang="en-GB" u="none" dirty="0">
              <a:solidFill>
                <a:schemeClr val="tx1"/>
              </a:solidFill>
            </a:rPr>
            <a:t> 2014</a:t>
          </a:r>
        </a:p>
      </dgm:t>
    </dgm:pt>
    <dgm:pt modelId="{016AC7D1-1E8C-4EA8-9987-6086E4642B37}" type="parTrans" cxnId="{6A631D41-920B-4E0B-AA68-5EAD5F603A66}">
      <dgm:prSet/>
      <dgm:spPr/>
      <dgm:t>
        <a:bodyPr/>
        <a:lstStyle/>
        <a:p>
          <a:endParaRPr lang="en-GB"/>
        </a:p>
      </dgm:t>
    </dgm:pt>
    <dgm:pt modelId="{7FB77704-256D-452A-8609-B2750989E658}" type="sibTrans" cxnId="{6A631D41-920B-4E0B-AA68-5EAD5F603A66}">
      <dgm:prSet/>
      <dgm:spPr/>
      <dgm:t>
        <a:bodyPr/>
        <a:lstStyle/>
        <a:p>
          <a:endParaRPr lang="en-GB"/>
        </a:p>
      </dgm:t>
    </dgm:pt>
    <dgm:pt modelId="{C0463FDB-50EE-4216-AC05-0BC5000F0411}">
      <dgm:prSet phldrT="[Text]"/>
      <dgm:spPr/>
      <dgm:t>
        <a:bodyPr/>
        <a:lstStyle/>
        <a:p>
          <a:r>
            <a:rPr lang="en-GB" u="none" dirty="0">
              <a:solidFill>
                <a:schemeClr val="tx1"/>
              </a:solidFill>
            </a:rPr>
            <a:t>Government response to feedback Q2 </a:t>
          </a:r>
          <a:r>
            <a:rPr lang="en-GB" dirty="0">
              <a:solidFill>
                <a:schemeClr val="tx1"/>
              </a:solidFill>
            </a:rPr>
            <a:t>2014</a:t>
          </a:r>
        </a:p>
      </dgm:t>
    </dgm:pt>
    <dgm:pt modelId="{6125495C-C99A-427C-878D-3BAE3CC37AC8}" type="parTrans" cxnId="{EFD58E7A-4FED-446D-AF22-BB9114B569A7}">
      <dgm:prSet/>
      <dgm:spPr/>
      <dgm:t>
        <a:bodyPr/>
        <a:lstStyle/>
        <a:p>
          <a:endParaRPr lang="en-GB"/>
        </a:p>
      </dgm:t>
    </dgm:pt>
    <dgm:pt modelId="{35C2A98B-0D2D-4BFF-8873-ABA08E91AEA0}" type="sibTrans" cxnId="{EFD58E7A-4FED-446D-AF22-BB9114B569A7}">
      <dgm:prSet/>
      <dgm:spPr/>
      <dgm:t>
        <a:bodyPr/>
        <a:lstStyle/>
        <a:p>
          <a:endParaRPr lang="en-GB"/>
        </a:p>
      </dgm:t>
    </dgm:pt>
    <dgm:pt modelId="{08C374C4-ED59-4EDF-90BD-FAE21C982A99}">
      <dgm:prSet phldrT="[Text]" custT="1"/>
      <dgm:spPr/>
      <dgm:t>
        <a:bodyPr/>
        <a:lstStyle/>
        <a:p>
          <a:r>
            <a:rPr lang="en-GB" sz="1200" b="1" dirty="0" smtClean="0"/>
            <a:t>Secondary Legislation</a:t>
          </a:r>
          <a:endParaRPr lang="en-GB" sz="1200" b="1" dirty="0"/>
        </a:p>
      </dgm:t>
    </dgm:pt>
    <dgm:pt modelId="{1A9C1FE9-3AE4-43FD-8CB7-AB20E0D09B93}" type="parTrans" cxnId="{788F5D97-3AC7-4918-A2B0-1B435F7D0DCB}">
      <dgm:prSet/>
      <dgm:spPr/>
      <dgm:t>
        <a:bodyPr/>
        <a:lstStyle/>
        <a:p>
          <a:endParaRPr lang="en-GB"/>
        </a:p>
      </dgm:t>
    </dgm:pt>
    <dgm:pt modelId="{29D7695D-2883-49F8-95B4-D3A24E5A6755}" type="sibTrans" cxnId="{788F5D97-3AC7-4918-A2B0-1B435F7D0DCB}">
      <dgm:prSet/>
      <dgm:spPr/>
      <dgm:t>
        <a:bodyPr/>
        <a:lstStyle/>
        <a:p>
          <a:endParaRPr lang="en-GB"/>
        </a:p>
      </dgm:t>
    </dgm:pt>
    <dgm:pt modelId="{DEA98617-B5DE-4A5D-853F-57CCC1F805A3}">
      <dgm:prSet phldrT="[Text]"/>
      <dgm:spPr/>
      <dgm:t>
        <a:bodyPr/>
        <a:lstStyle/>
        <a:p>
          <a:r>
            <a:rPr lang="en-GB" dirty="0"/>
            <a:t>Consultation </a:t>
          </a:r>
          <a:r>
            <a:rPr lang="en-GB" u="none" baseline="0" dirty="0">
              <a:solidFill>
                <a:schemeClr val="tx1"/>
              </a:solidFill>
            </a:rPr>
            <a:t>published Q2 2014</a:t>
          </a:r>
        </a:p>
      </dgm:t>
    </dgm:pt>
    <dgm:pt modelId="{1FA2B526-F125-40F8-A8A9-77CDC05B3D36}" type="parTrans" cxnId="{36946F55-E09A-41E9-A8E1-C5A87C564418}">
      <dgm:prSet/>
      <dgm:spPr/>
      <dgm:t>
        <a:bodyPr/>
        <a:lstStyle/>
        <a:p>
          <a:endParaRPr lang="en-GB"/>
        </a:p>
      </dgm:t>
    </dgm:pt>
    <dgm:pt modelId="{7C4F3873-EDCC-4A08-9FC7-4FA5AE6EFD91}" type="sibTrans" cxnId="{36946F55-E09A-41E9-A8E1-C5A87C564418}">
      <dgm:prSet/>
      <dgm:spPr/>
      <dgm:t>
        <a:bodyPr/>
        <a:lstStyle/>
        <a:p>
          <a:endParaRPr lang="en-GB"/>
        </a:p>
      </dgm:t>
    </dgm:pt>
    <dgm:pt modelId="{311052E5-CAEC-415E-8C45-C5B5332B9CDC}">
      <dgm:prSet/>
      <dgm:spPr/>
      <dgm:t>
        <a:bodyPr/>
        <a:lstStyle/>
        <a:p>
          <a:r>
            <a:rPr lang="en-GB" u="none" baseline="0" dirty="0">
              <a:solidFill>
                <a:schemeClr val="tx1"/>
              </a:solidFill>
            </a:rPr>
            <a:t>Consultation period through until summer 2014</a:t>
          </a:r>
        </a:p>
      </dgm:t>
    </dgm:pt>
    <dgm:pt modelId="{0C28A869-2F0B-403C-BAA1-AF62331C9090}" type="parTrans" cxnId="{BD7776E2-5AD5-4CAA-9349-8D565C747523}">
      <dgm:prSet/>
      <dgm:spPr/>
      <dgm:t>
        <a:bodyPr/>
        <a:lstStyle/>
        <a:p>
          <a:endParaRPr lang="en-GB"/>
        </a:p>
      </dgm:t>
    </dgm:pt>
    <dgm:pt modelId="{47244CDB-E261-481B-8BA8-70F4E7CC35B6}" type="sibTrans" cxnId="{BD7776E2-5AD5-4CAA-9349-8D565C747523}">
      <dgm:prSet/>
      <dgm:spPr/>
      <dgm:t>
        <a:bodyPr/>
        <a:lstStyle/>
        <a:p>
          <a:endParaRPr lang="en-GB"/>
        </a:p>
      </dgm:t>
    </dgm:pt>
    <dgm:pt modelId="{38E6850F-32CE-465A-A804-77D42CD2B282}">
      <dgm:prSet custT="1"/>
      <dgm:spPr/>
      <dgm:t>
        <a:bodyPr/>
        <a:lstStyle/>
        <a:p>
          <a:r>
            <a:rPr lang="en-GB" sz="1200" b="1" dirty="0" smtClean="0">
              <a:solidFill>
                <a:schemeClr val="bg1"/>
              </a:solidFill>
            </a:rPr>
            <a:t>Secondary legislation I</a:t>
          </a:r>
          <a:r>
            <a:rPr lang="en-GB" sz="1200" b="1" dirty="0" smtClean="0"/>
            <a:t>mplemented </a:t>
          </a:r>
          <a:endParaRPr lang="en-GB" sz="1200" b="1" dirty="0"/>
        </a:p>
      </dgm:t>
    </dgm:pt>
    <dgm:pt modelId="{6115CC4F-7BD0-4251-8513-B578F34434E5}" type="parTrans" cxnId="{59E7A20A-068D-4630-815F-8387760EDF43}">
      <dgm:prSet/>
      <dgm:spPr/>
      <dgm:t>
        <a:bodyPr/>
        <a:lstStyle/>
        <a:p>
          <a:endParaRPr lang="en-GB"/>
        </a:p>
      </dgm:t>
    </dgm:pt>
    <dgm:pt modelId="{A00E5784-2149-4E01-B2C7-EF0F13CC6D07}" type="sibTrans" cxnId="{59E7A20A-068D-4630-815F-8387760EDF43}">
      <dgm:prSet/>
      <dgm:spPr/>
      <dgm:t>
        <a:bodyPr/>
        <a:lstStyle/>
        <a:p>
          <a:endParaRPr lang="en-GB"/>
        </a:p>
      </dgm:t>
    </dgm:pt>
    <dgm:pt modelId="{71D6E1DE-B358-4F73-BF5F-69A582648057}">
      <dgm:prSet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Secondary legislation comes </a:t>
          </a:r>
          <a:r>
            <a:rPr lang="en-GB" dirty="0" smtClean="0"/>
            <a:t>into </a:t>
          </a:r>
          <a:r>
            <a:rPr lang="en-GB" dirty="0"/>
            <a:t>force around the time first CfDs are signed, autumn 2014.</a:t>
          </a:r>
        </a:p>
      </dgm:t>
    </dgm:pt>
    <dgm:pt modelId="{61668053-47FB-409E-B5F9-4E8B52898EA3}" type="parTrans" cxnId="{F00B472C-5C2A-4256-9863-D916E2A9CD7D}">
      <dgm:prSet/>
      <dgm:spPr/>
      <dgm:t>
        <a:bodyPr/>
        <a:lstStyle/>
        <a:p>
          <a:endParaRPr lang="en-GB"/>
        </a:p>
      </dgm:t>
    </dgm:pt>
    <dgm:pt modelId="{A9E97F83-A73E-4934-84FB-571260A5F943}" type="sibTrans" cxnId="{F00B472C-5C2A-4256-9863-D916E2A9CD7D}">
      <dgm:prSet/>
      <dgm:spPr/>
      <dgm:t>
        <a:bodyPr/>
        <a:lstStyle/>
        <a:p>
          <a:endParaRPr lang="en-GB"/>
        </a:p>
      </dgm:t>
    </dgm:pt>
    <dgm:pt modelId="{FF51AEC1-ACD8-446F-A6F6-EC8BE88F6FD9}">
      <dgm:prSet custT="1"/>
      <dgm:spPr/>
      <dgm:t>
        <a:bodyPr/>
        <a:lstStyle/>
        <a:p>
          <a:r>
            <a:rPr lang="en-GB" sz="1200" b="1" dirty="0" smtClean="0"/>
            <a:t>Backstop PPAs available</a:t>
          </a:r>
          <a:endParaRPr lang="en-GB" sz="1200" b="1" dirty="0"/>
        </a:p>
      </dgm:t>
    </dgm:pt>
    <dgm:pt modelId="{C251FAE7-2017-4E37-8521-7940B0151C91}" type="parTrans" cxnId="{B06C6447-F0CE-444B-874C-B1E898363119}">
      <dgm:prSet/>
      <dgm:spPr/>
      <dgm:t>
        <a:bodyPr/>
        <a:lstStyle/>
        <a:p>
          <a:endParaRPr lang="en-GB"/>
        </a:p>
      </dgm:t>
    </dgm:pt>
    <dgm:pt modelId="{4FFB8F52-068F-44C8-8EA9-616AECE2D6C0}" type="sibTrans" cxnId="{B06C6447-F0CE-444B-874C-B1E898363119}">
      <dgm:prSet/>
      <dgm:spPr/>
      <dgm:t>
        <a:bodyPr/>
        <a:lstStyle/>
        <a:p>
          <a:endParaRPr lang="en-GB"/>
        </a:p>
      </dgm:t>
    </dgm:pt>
    <dgm:pt modelId="{B6669C0B-E1E5-42B8-8FCD-D381CB3068B0}">
      <dgm:prSet/>
      <dgm:spPr/>
      <dgm:t>
        <a:bodyPr/>
        <a:lstStyle/>
        <a:p>
          <a:r>
            <a:rPr lang="en-GB" dirty="0"/>
            <a:t>OLR systems developed, enabling generators to secure Backstop PPAs</a:t>
          </a:r>
        </a:p>
      </dgm:t>
    </dgm:pt>
    <dgm:pt modelId="{35A2608D-984E-418D-9777-E2FCFF1D2B9D}" type="parTrans" cxnId="{EAD4FF44-A38A-4DFE-BCF4-3C72F2C9A409}">
      <dgm:prSet/>
      <dgm:spPr/>
      <dgm:t>
        <a:bodyPr/>
        <a:lstStyle/>
        <a:p>
          <a:endParaRPr lang="en-GB"/>
        </a:p>
      </dgm:t>
    </dgm:pt>
    <dgm:pt modelId="{7067581C-EC6F-4807-83B3-FE4F44610E6A}" type="sibTrans" cxnId="{EAD4FF44-A38A-4DFE-BCF4-3C72F2C9A409}">
      <dgm:prSet/>
      <dgm:spPr/>
      <dgm:t>
        <a:bodyPr/>
        <a:lstStyle/>
        <a:p>
          <a:endParaRPr lang="en-GB"/>
        </a:p>
      </dgm:t>
    </dgm:pt>
    <dgm:pt modelId="{8A79C5DD-A205-4B01-B5FE-72A2B5D6F06A}" type="pres">
      <dgm:prSet presAssocID="{7F746554-8D50-4523-961E-B61984B52B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78A48EE-6BD0-489C-834B-648998D4AD3D}" type="pres">
      <dgm:prSet presAssocID="{FF51AEC1-ACD8-446F-A6F6-EC8BE88F6FD9}" presName="boxAndChildren" presStyleCnt="0"/>
      <dgm:spPr/>
    </dgm:pt>
    <dgm:pt modelId="{360659C1-E2F2-4B40-AA6E-74A56C3D8320}" type="pres">
      <dgm:prSet presAssocID="{FF51AEC1-ACD8-446F-A6F6-EC8BE88F6FD9}" presName="parentTextBox" presStyleLbl="node1" presStyleIdx="0" presStyleCnt="5"/>
      <dgm:spPr/>
      <dgm:t>
        <a:bodyPr/>
        <a:lstStyle/>
        <a:p>
          <a:endParaRPr lang="en-GB"/>
        </a:p>
      </dgm:t>
    </dgm:pt>
    <dgm:pt modelId="{3EFF3FD1-DC75-4373-91AF-A8858CA85882}" type="pres">
      <dgm:prSet presAssocID="{FF51AEC1-ACD8-446F-A6F6-EC8BE88F6FD9}" presName="entireBox" presStyleLbl="node1" presStyleIdx="0" presStyleCnt="5"/>
      <dgm:spPr/>
      <dgm:t>
        <a:bodyPr/>
        <a:lstStyle/>
        <a:p>
          <a:endParaRPr lang="en-GB"/>
        </a:p>
      </dgm:t>
    </dgm:pt>
    <dgm:pt modelId="{D89C34F0-E5EB-4667-AA96-3CAB518ECE77}" type="pres">
      <dgm:prSet presAssocID="{FF51AEC1-ACD8-446F-A6F6-EC8BE88F6FD9}" presName="descendantBox" presStyleCnt="0"/>
      <dgm:spPr/>
    </dgm:pt>
    <dgm:pt modelId="{886EEB39-42B6-4387-A933-44CA6E900D3B}" type="pres">
      <dgm:prSet presAssocID="{B6669C0B-E1E5-42B8-8FCD-D381CB3068B0}" presName="childTextBox" presStyleLbl="f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443064-6A88-44BA-90DF-8CD7D3B4A169}" type="pres">
      <dgm:prSet presAssocID="{A00E5784-2149-4E01-B2C7-EF0F13CC6D07}" presName="sp" presStyleCnt="0"/>
      <dgm:spPr/>
    </dgm:pt>
    <dgm:pt modelId="{13C0BF62-2267-4FD9-B54D-FE2E5686C410}" type="pres">
      <dgm:prSet presAssocID="{38E6850F-32CE-465A-A804-77D42CD2B282}" presName="arrowAndChildren" presStyleCnt="0"/>
      <dgm:spPr/>
    </dgm:pt>
    <dgm:pt modelId="{24503427-2700-43F2-9B5A-47C1F2782C9A}" type="pres">
      <dgm:prSet presAssocID="{38E6850F-32CE-465A-A804-77D42CD2B282}" presName="parentTextArrow" presStyleLbl="node1" presStyleIdx="0" presStyleCnt="5"/>
      <dgm:spPr/>
      <dgm:t>
        <a:bodyPr/>
        <a:lstStyle/>
        <a:p>
          <a:endParaRPr lang="en-GB"/>
        </a:p>
      </dgm:t>
    </dgm:pt>
    <dgm:pt modelId="{9579B641-6C56-4204-93BC-14D5CE6A619F}" type="pres">
      <dgm:prSet presAssocID="{38E6850F-32CE-465A-A804-77D42CD2B282}" presName="arrow" presStyleLbl="node1" presStyleIdx="1" presStyleCnt="5"/>
      <dgm:spPr/>
      <dgm:t>
        <a:bodyPr/>
        <a:lstStyle/>
        <a:p>
          <a:endParaRPr lang="en-GB"/>
        </a:p>
      </dgm:t>
    </dgm:pt>
    <dgm:pt modelId="{16DBA604-DD47-4457-83D9-B99262B2DFCB}" type="pres">
      <dgm:prSet presAssocID="{38E6850F-32CE-465A-A804-77D42CD2B282}" presName="descendantArrow" presStyleCnt="0"/>
      <dgm:spPr/>
    </dgm:pt>
    <dgm:pt modelId="{0D18552B-B36F-4DFB-8FD2-3E52D84D6ACA}" type="pres">
      <dgm:prSet presAssocID="{71D6E1DE-B358-4F73-BF5F-69A582648057}" presName="childTextArrow" presStyleLbl="f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8F2BED6-23C6-478A-9648-3689C4D8514D}" type="pres">
      <dgm:prSet presAssocID="{29D7695D-2883-49F8-95B4-D3A24E5A6755}" presName="sp" presStyleCnt="0"/>
      <dgm:spPr/>
    </dgm:pt>
    <dgm:pt modelId="{94DE6EBF-3881-478E-827C-9563AB7BA192}" type="pres">
      <dgm:prSet presAssocID="{08C374C4-ED59-4EDF-90BD-FAE21C982A99}" presName="arrowAndChildren" presStyleCnt="0"/>
      <dgm:spPr/>
    </dgm:pt>
    <dgm:pt modelId="{4DA0CEFA-F519-45FA-8A5C-9D6B6CA664B1}" type="pres">
      <dgm:prSet presAssocID="{08C374C4-ED59-4EDF-90BD-FAE21C982A99}" presName="parentTextArrow" presStyleLbl="node1" presStyleIdx="1" presStyleCnt="5"/>
      <dgm:spPr/>
      <dgm:t>
        <a:bodyPr/>
        <a:lstStyle/>
        <a:p>
          <a:endParaRPr lang="en-GB"/>
        </a:p>
      </dgm:t>
    </dgm:pt>
    <dgm:pt modelId="{96B709AF-0C7C-416E-9C25-9A1E0DC56E2C}" type="pres">
      <dgm:prSet presAssocID="{08C374C4-ED59-4EDF-90BD-FAE21C982A99}" presName="arrow" presStyleLbl="node1" presStyleIdx="2" presStyleCnt="5"/>
      <dgm:spPr/>
      <dgm:t>
        <a:bodyPr/>
        <a:lstStyle/>
        <a:p>
          <a:endParaRPr lang="en-GB"/>
        </a:p>
      </dgm:t>
    </dgm:pt>
    <dgm:pt modelId="{394985B8-B5F2-4249-AF30-3D00D261E2DA}" type="pres">
      <dgm:prSet presAssocID="{08C374C4-ED59-4EDF-90BD-FAE21C982A99}" presName="descendantArrow" presStyleCnt="0"/>
      <dgm:spPr/>
    </dgm:pt>
    <dgm:pt modelId="{A532A413-BF78-4DBB-9D35-CA5CD252A4FD}" type="pres">
      <dgm:prSet presAssocID="{DEA98617-B5DE-4A5D-853F-57CCC1F805A3}" presName="childTextArrow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F3605B-0E12-4B30-9F83-0B50109B895D}" type="pres">
      <dgm:prSet presAssocID="{311052E5-CAEC-415E-8C45-C5B5332B9CDC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F52778-3EBC-4739-9E3F-81FD322AD1A3}" type="pres">
      <dgm:prSet presAssocID="{F441E701-7596-413D-A823-A04B457F531E}" presName="sp" presStyleCnt="0"/>
      <dgm:spPr/>
    </dgm:pt>
    <dgm:pt modelId="{7F4EB522-5E24-42CE-AF22-E9C1143EFA76}" type="pres">
      <dgm:prSet presAssocID="{06EB5A44-D62C-4694-A912-2CB615FD6EA5}" presName="arrowAndChildren" presStyleCnt="0"/>
      <dgm:spPr/>
    </dgm:pt>
    <dgm:pt modelId="{0488156F-1596-41D0-8611-7E681CD2DD80}" type="pres">
      <dgm:prSet presAssocID="{06EB5A44-D62C-4694-A912-2CB615FD6EA5}" presName="parentTextArrow" presStyleLbl="node1" presStyleIdx="2" presStyleCnt="5"/>
      <dgm:spPr/>
      <dgm:t>
        <a:bodyPr/>
        <a:lstStyle/>
        <a:p>
          <a:endParaRPr lang="en-GB"/>
        </a:p>
      </dgm:t>
    </dgm:pt>
    <dgm:pt modelId="{EF21E4AD-034C-4C42-8115-3CBE2327615D}" type="pres">
      <dgm:prSet presAssocID="{06EB5A44-D62C-4694-A912-2CB615FD6EA5}" presName="arrow" presStyleLbl="node1" presStyleIdx="3" presStyleCnt="5"/>
      <dgm:spPr/>
      <dgm:t>
        <a:bodyPr/>
        <a:lstStyle/>
        <a:p>
          <a:endParaRPr lang="en-GB"/>
        </a:p>
      </dgm:t>
    </dgm:pt>
    <dgm:pt modelId="{97AA3F5F-C62A-4BC2-B587-520CFB1BBA31}" type="pres">
      <dgm:prSet presAssocID="{06EB5A44-D62C-4694-A912-2CB615FD6EA5}" presName="descendantArrow" presStyleCnt="0"/>
      <dgm:spPr/>
    </dgm:pt>
    <dgm:pt modelId="{3C3F22AE-523F-4739-95E8-953DAAFCAD51}" type="pres">
      <dgm:prSet presAssocID="{D12A7536-0A92-4FCD-AE70-03D93EAC888E}" presName="childTextArrow" presStyleLbl="f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34211B-370C-43B5-8BFD-61D5CFDDF5C8}" type="pres">
      <dgm:prSet presAssocID="{C0463FDB-50EE-4216-AC05-0BC5000F0411}" presName="childTextArrow" presStyleLbl="f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C2A8BF-EDA6-4C4F-9F79-77AD1A005D5A}" type="pres">
      <dgm:prSet presAssocID="{ED17E992-06AF-4E6A-8C32-5F4C675C51C4}" presName="sp" presStyleCnt="0"/>
      <dgm:spPr/>
    </dgm:pt>
    <dgm:pt modelId="{346F1629-76EC-46DD-A705-70B9532941E3}" type="pres">
      <dgm:prSet presAssocID="{87501BC3-A42B-4F6C-91DB-3C0012A39D80}" presName="arrowAndChildren" presStyleCnt="0"/>
      <dgm:spPr/>
    </dgm:pt>
    <dgm:pt modelId="{36217B9C-CCBD-4E03-9A93-5F1AF2BDF185}" type="pres">
      <dgm:prSet presAssocID="{87501BC3-A42B-4F6C-91DB-3C0012A39D80}" presName="parentTextArrow" presStyleLbl="node1" presStyleIdx="3" presStyleCnt="5"/>
      <dgm:spPr/>
      <dgm:t>
        <a:bodyPr/>
        <a:lstStyle/>
        <a:p>
          <a:endParaRPr lang="en-GB"/>
        </a:p>
      </dgm:t>
    </dgm:pt>
    <dgm:pt modelId="{46216025-E3FA-4373-9EC2-3D95D69A0EAA}" type="pres">
      <dgm:prSet presAssocID="{87501BC3-A42B-4F6C-91DB-3C0012A39D80}" presName="arrow" presStyleLbl="node1" presStyleIdx="4" presStyleCnt="5"/>
      <dgm:spPr/>
      <dgm:t>
        <a:bodyPr/>
        <a:lstStyle/>
        <a:p>
          <a:endParaRPr lang="en-GB"/>
        </a:p>
      </dgm:t>
    </dgm:pt>
    <dgm:pt modelId="{B9AF09EA-7C70-4AA7-A3C2-A0262F87C16B}" type="pres">
      <dgm:prSet presAssocID="{87501BC3-A42B-4F6C-91DB-3C0012A39D80}" presName="descendantArrow" presStyleCnt="0"/>
      <dgm:spPr/>
    </dgm:pt>
    <dgm:pt modelId="{C10EC4FB-F511-4A1A-8563-F77F35CB9ADB}" type="pres">
      <dgm:prSet presAssocID="{B33F92D1-F56E-4C0C-ACA9-6C9C6A169F85}" presName="childTextArrow" presStyleLbl="f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64040E-85EC-45CA-B342-CA79EEA47129}" type="pres">
      <dgm:prSet presAssocID="{A4B58B19-D16C-4478-B76F-E638FF1CB46E}" presName="childTextArrow" presStyleLbl="f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455B7CF-8DBE-46FC-9668-D5A4ED334A9F}" type="presOf" srcId="{06EB5A44-D62C-4694-A912-2CB615FD6EA5}" destId="{EF21E4AD-034C-4C42-8115-3CBE2327615D}" srcOrd="1" destOrd="0" presId="urn:microsoft.com/office/officeart/2005/8/layout/process4"/>
    <dgm:cxn modelId="{BD7776E2-5AD5-4CAA-9349-8D565C747523}" srcId="{08C374C4-ED59-4EDF-90BD-FAE21C982A99}" destId="{311052E5-CAEC-415E-8C45-C5B5332B9CDC}" srcOrd="1" destOrd="0" parTransId="{0C28A869-2F0B-403C-BAA1-AF62331C9090}" sibTransId="{47244CDB-E261-481B-8BA8-70F4E7CC35B6}"/>
    <dgm:cxn modelId="{94EF6E69-C16C-42F7-A52C-61F6E58C7095}" type="presOf" srcId="{87501BC3-A42B-4F6C-91DB-3C0012A39D80}" destId="{46216025-E3FA-4373-9EC2-3D95D69A0EAA}" srcOrd="1" destOrd="0" presId="urn:microsoft.com/office/officeart/2005/8/layout/process4"/>
    <dgm:cxn modelId="{7B2D40D3-A868-473E-96E9-F95613237928}" type="presOf" srcId="{B6669C0B-E1E5-42B8-8FCD-D381CB3068B0}" destId="{886EEB39-42B6-4387-A933-44CA6E900D3B}" srcOrd="0" destOrd="0" presId="urn:microsoft.com/office/officeart/2005/8/layout/process4"/>
    <dgm:cxn modelId="{F00B472C-5C2A-4256-9863-D916E2A9CD7D}" srcId="{38E6850F-32CE-465A-A804-77D42CD2B282}" destId="{71D6E1DE-B358-4F73-BF5F-69A582648057}" srcOrd="0" destOrd="0" parTransId="{61668053-47FB-409E-B5F9-4E8B52898EA3}" sibTransId="{A9E97F83-A73E-4934-84FB-571260A5F943}"/>
    <dgm:cxn modelId="{A0940057-12D6-47D7-AB62-D9F7B869C7CC}" srcId="{87501BC3-A42B-4F6C-91DB-3C0012A39D80}" destId="{B33F92D1-F56E-4C0C-ACA9-6C9C6A169F85}" srcOrd="0" destOrd="0" parTransId="{0E334E77-2C52-4CD8-B4D7-050800A15158}" sibTransId="{F790CF4D-2F64-4BA0-A098-A672CC619EBD}"/>
    <dgm:cxn modelId="{A934FE09-3806-4FE6-B687-C7566932FEC6}" type="presOf" srcId="{7F746554-8D50-4523-961E-B61984B52B7B}" destId="{8A79C5DD-A205-4B01-B5FE-72A2B5D6F06A}" srcOrd="0" destOrd="0" presId="urn:microsoft.com/office/officeart/2005/8/layout/process4"/>
    <dgm:cxn modelId="{6A631D41-920B-4E0B-AA68-5EAD5F603A66}" srcId="{06EB5A44-D62C-4694-A912-2CB615FD6EA5}" destId="{D12A7536-0A92-4FCD-AE70-03D93EAC888E}" srcOrd="0" destOrd="0" parTransId="{016AC7D1-1E8C-4EA8-9987-6086E4642B37}" sibTransId="{7FB77704-256D-452A-8609-B2750989E658}"/>
    <dgm:cxn modelId="{6E2B74A6-AAB9-4152-B11A-892811FBE594}" type="presOf" srcId="{FF51AEC1-ACD8-446F-A6F6-EC8BE88F6FD9}" destId="{360659C1-E2F2-4B40-AA6E-74A56C3D8320}" srcOrd="0" destOrd="0" presId="urn:microsoft.com/office/officeart/2005/8/layout/process4"/>
    <dgm:cxn modelId="{912B502A-3383-4462-BC0B-72DB6E335F62}" srcId="{7F746554-8D50-4523-961E-B61984B52B7B}" destId="{06EB5A44-D62C-4694-A912-2CB615FD6EA5}" srcOrd="1" destOrd="0" parTransId="{62665BB2-9476-48CA-B047-27E93BA939B8}" sibTransId="{F441E701-7596-413D-A823-A04B457F531E}"/>
    <dgm:cxn modelId="{C33516B0-2C34-40EE-B157-EDE222E826A6}" type="presOf" srcId="{FF51AEC1-ACD8-446F-A6F6-EC8BE88F6FD9}" destId="{3EFF3FD1-DC75-4373-91AF-A8858CA85882}" srcOrd="1" destOrd="0" presId="urn:microsoft.com/office/officeart/2005/8/layout/process4"/>
    <dgm:cxn modelId="{052C29B9-2DBC-4519-9BF9-7CA654B1AC55}" srcId="{87501BC3-A42B-4F6C-91DB-3C0012A39D80}" destId="{A4B58B19-D16C-4478-B76F-E638FF1CB46E}" srcOrd="1" destOrd="0" parTransId="{5A8FD899-0F95-453F-81D5-E2F40E61DD44}" sibTransId="{685DF8D2-7728-45A8-9FAB-925C43784F8F}"/>
    <dgm:cxn modelId="{C237C515-51C9-4A56-ABF3-B0D215A8E35C}" srcId="{7F746554-8D50-4523-961E-B61984B52B7B}" destId="{87501BC3-A42B-4F6C-91DB-3C0012A39D80}" srcOrd="0" destOrd="0" parTransId="{490EA9FD-9635-43B8-A909-9FD464DAEC17}" sibTransId="{ED17E992-06AF-4E6A-8C32-5F4C675C51C4}"/>
    <dgm:cxn modelId="{F4B21C78-23A0-4D68-8B8F-6D4E67E9F7B5}" type="presOf" srcId="{D12A7536-0A92-4FCD-AE70-03D93EAC888E}" destId="{3C3F22AE-523F-4739-95E8-953DAAFCAD51}" srcOrd="0" destOrd="0" presId="urn:microsoft.com/office/officeart/2005/8/layout/process4"/>
    <dgm:cxn modelId="{56ED5E5D-D717-4AF0-9C74-D956AF210A23}" type="presOf" srcId="{38E6850F-32CE-465A-A804-77D42CD2B282}" destId="{9579B641-6C56-4204-93BC-14D5CE6A619F}" srcOrd="1" destOrd="0" presId="urn:microsoft.com/office/officeart/2005/8/layout/process4"/>
    <dgm:cxn modelId="{EAD4FF44-A38A-4DFE-BCF4-3C72F2C9A409}" srcId="{FF51AEC1-ACD8-446F-A6F6-EC8BE88F6FD9}" destId="{B6669C0B-E1E5-42B8-8FCD-D381CB3068B0}" srcOrd="0" destOrd="0" parTransId="{35A2608D-984E-418D-9777-E2FCFF1D2B9D}" sibTransId="{7067581C-EC6F-4807-83B3-FE4F44610E6A}"/>
    <dgm:cxn modelId="{788F5D97-3AC7-4918-A2B0-1B435F7D0DCB}" srcId="{7F746554-8D50-4523-961E-B61984B52B7B}" destId="{08C374C4-ED59-4EDF-90BD-FAE21C982A99}" srcOrd="2" destOrd="0" parTransId="{1A9C1FE9-3AE4-43FD-8CB7-AB20E0D09B93}" sibTransId="{29D7695D-2883-49F8-95B4-D3A24E5A6755}"/>
    <dgm:cxn modelId="{3D16A2BC-283B-43C2-BDC0-84E9BDBF43D8}" type="presOf" srcId="{06EB5A44-D62C-4694-A912-2CB615FD6EA5}" destId="{0488156F-1596-41D0-8611-7E681CD2DD80}" srcOrd="0" destOrd="0" presId="urn:microsoft.com/office/officeart/2005/8/layout/process4"/>
    <dgm:cxn modelId="{2A00DF0E-BFEA-4E9A-BEEB-4C526D799968}" type="presOf" srcId="{87501BC3-A42B-4F6C-91DB-3C0012A39D80}" destId="{36217B9C-CCBD-4E03-9A93-5F1AF2BDF185}" srcOrd="0" destOrd="0" presId="urn:microsoft.com/office/officeart/2005/8/layout/process4"/>
    <dgm:cxn modelId="{5B15D01E-7021-451C-A98B-F60F808E8ED1}" type="presOf" srcId="{311052E5-CAEC-415E-8C45-C5B5332B9CDC}" destId="{F3F3605B-0E12-4B30-9F83-0B50109B895D}" srcOrd="0" destOrd="0" presId="urn:microsoft.com/office/officeart/2005/8/layout/process4"/>
    <dgm:cxn modelId="{94BA73A1-B1E5-4A9D-986D-075EDEA45F37}" type="presOf" srcId="{B33F92D1-F56E-4C0C-ACA9-6C9C6A169F85}" destId="{C10EC4FB-F511-4A1A-8563-F77F35CB9ADB}" srcOrd="0" destOrd="0" presId="urn:microsoft.com/office/officeart/2005/8/layout/process4"/>
    <dgm:cxn modelId="{5FFB896A-8713-419F-802C-EEC9A54F16A0}" type="presOf" srcId="{08C374C4-ED59-4EDF-90BD-FAE21C982A99}" destId="{96B709AF-0C7C-416E-9C25-9A1E0DC56E2C}" srcOrd="1" destOrd="0" presId="urn:microsoft.com/office/officeart/2005/8/layout/process4"/>
    <dgm:cxn modelId="{E211230B-34C6-46A4-96CE-F68589DB208F}" type="presOf" srcId="{38E6850F-32CE-465A-A804-77D42CD2B282}" destId="{24503427-2700-43F2-9B5A-47C1F2782C9A}" srcOrd="0" destOrd="0" presId="urn:microsoft.com/office/officeart/2005/8/layout/process4"/>
    <dgm:cxn modelId="{B1965295-1061-407C-AFD3-AF1D9C102C35}" type="presOf" srcId="{71D6E1DE-B358-4F73-BF5F-69A582648057}" destId="{0D18552B-B36F-4DFB-8FD2-3E52D84D6ACA}" srcOrd="0" destOrd="0" presId="urn:microsoft.com/office/officeart/2005/8/layout/process4"/>
    <dgm:cxn modelId="{59E7A20A-068D-4630-815F-8387760EDF43}" srcId="{7F746554-8D50-4523-961E-B61984B52B7B}" destId="{38E6850F-32CE-465A-A804-77D42CD2B282}" srcOrd="3" destOrd="0" parTransId="{6115CC4F-7BD0-4251-8513-B578F34434E5}" sibTransId="{A00E5784-2149-4E01-B2C7-EF0F13CC6D07}"/>
    <dgm:cxn modelId="{36946F55-E09A-41E9-A8E1-C5A87C564418}" srcId="{08C374C4-ED59-4EDF-90BD-FAE21C982A99}" destId="{DEA98617-B5DE-4A5D-853F-57CCC1F805A3}" srcOrd="0" destOrd="0" parTransId="{1FA2B526-F125-40F8-A8A9-77CDC05B3D36}" sibTransId="{7C4F3873-EDCC-4A08-9FC7-4FA5AE6EFD91}"/>
    <dgm:cxn modelId="{4E23E6ED-11C4-4CE4-85E7-8F39F149ADBF}" type="presOf" srcId="{08C374C4-ED59-4EDF-90BD-FAE21C982A99}" destId="{4DA0CEFA-F519-45FA-8A5C-9D6B6CA664B1}" srcOrd="0" destOrd="0" presId="urn:microsoft.com/office/officeart/2005/8/layout/process4"/>
    <dgm:cxn modelId="{7F125114-A49C-4392-A826-C96F110114A4}" type="presOf" srcId="{A4B58B19-D16C-4478-B76F-E638FF1CB46E}" destId="{E864040E-85EC-45CA-B342-CA79EEA47129}" srcOrd="0" destOrd="0" presId="urn:microsoft.com/office/officeart/2005/8/layout/process4"/>
    <dgm:cxn modelId="{B2088BD0-E14E-4FC6-8964-CC48F133087C}" type="presOf" srcId="{DEA98617-B5DE-4A5D-853F-57CCC1F805A3}" destId="{A532A413-BF78-4DBB-9D35-CA5CD252A4FD}" srcOrd="0" destOrd="0" presId="urn:microsoft.com/office/officeart/2005/8/layout/process4"/>
    <dgm:cxn modelId="{B06C6447-F0CE-444B-874C-B1E898363119}" srcId="{7F746554-8D50-4523-961E-B61984B52B7B}" destId="{FF51AEC1-ACD8-446F-A6F6-EC8BE88F6FD9}" srcOrd="4" destOrd="0" parTransId="{C251FAE7-2017-4E37-8521-7940B0151C91}" sibTransId="{4FFB8F52-068F-44C8-8EA9-616AECE2D6C0}"/>
    <dgm:cxn modelId="{EFD58E7A-4FED-446D-AF22-BB9114B569A7}" srcId="{06EB5A44-D62C-4694-A912-2CB615FD6EA5}" destId="{C0463FDB-50EE-4216-AC05-0BC5000F0411}" srcOrd="1" destOrd="0" parTransId="{6125495C-C99A-427C-878D-3BAE3CC37AC8}" sibTransId="{35C2A98B-0D2D-4BFF-8873-ABA08E91AEA0}"/>
    <dgm:cxn modelId="{2D4E6B08-1E42-4F22-AA84-7993D906B3D1}" type="presOf" srcId="{C0463FDB-50EE-4216-AC05-0BC5000F0411}" destId="{9634211B-370C-43B5-8BFD-61D5CFDDF5C8}" srcOrd="0" destOrd="0" presId="urn:microsoft.com/office/officeart/2005/8/layout/process4"/>
    <dgm:cxn modelId="{8BFB20D5-75FE-4988-A005-99AFB14BD47B}" type="presParOf" srcId="{8A79C5DD-A205-4B01-B5FE-72A2B5D6F06A}" destId="{278A48EE-6BD0-489C-834B-648998D4AD3D}" srcOrd="0" destOrd="0" presId="urn:microsoft.com/office/officeart/2005/8/layout/process4"/>
    <dgm:cxn modelId="{FD8723F0-951A-4893-9569-77E126A11587}" type="presParOf" srcId="{278A48EE-6BD0-489C-834B-648998D4AD3D}" destId="{360659C1-E2F2-4B40-AA6E-74A56C3D8320}" srcOrd="0" destOrd="0" presId="urn:microsoft.com/office/officeart/2005/8/layout/process4"/>
    <dgm:cxn modelId="{586944FF-450C-4F9C-89CD-F11CD16B437F}" type="presParOf" srcId="{278A48EE-6BD0-489C-834B-648998D4AD3D}" destId="{3EFF3FD1-DC75-4373-91AF-A8858CA85882}" srcOrd="1" destOrd="0" presId="urn:microsoft.com/office/officeart/2005/8/layout/process4"/>
    <dgm:cxn modelId="{237D770A-A5F7-44F4-BCDF-12AE961887B1}" type="presParOf" srcId="{278A48EE-6BD0-489C-834B-648998D4AD3D}" destId="{D89C34F0-E5EB-4667-AA96-3CAB518ECE77}" srcOrd="2" destOrd="0" presId="urn:microsoft.com/office/officeart/2005/8/layout/process4"/>
    <dgm:cxn modelId="{5B01F350-6301-46D1-9799-ABDF0107CB01}" type="presParOf" srcId="{D89C34F0-E5EB-4667-AA96-3CAB518ECE77}" destId="{886EEB39-42B6-4387-A933-44CA6E900D3B}" srcOrd="0" destOrd="0" presId="urn:microsoft.com/office/officeart/2005/8/layout/process4"/>
    <dgm:cxn modelId="{D3E121B0-4A5E-4744-9941-65DD39E30D5E}" type="presParOf" srcId="{8A79C5DD-A205-4B01-B5FE-72A2B5D6F06A}" destId="{61443064-6A88-44BA-90DF-8CD7D3B4A169}" srcOrd="1" destOrd="0" presId="urn:microsoft.com/office/officeart/2005/8/layout/process4"/>
    <dgm:cxn modelId="{B76EDD53-A977-46F4-9F8C-42817A1B16A0}" type="presParOf" srcId="{8A79C5DD-A205-4B01-B5FE-72A2B5D6F06A}" destId="{13C0BF62-2267-4FD9-B54D-FE2E5686C410}" srcOrd="2" destOrd="0" presId="urn:microsoft.com/office/officeart/2005/8/layout/process4"/>
    <dgm:cxn modelId="{DE69FD8C-A4F9-4A01-868B-4D3177CBBE4D}" type="presParOf" srcId="{13C0BF62-2267-4FD9-B54D-FE2E5686C410}" destId="{24503427-2700-43F2-9B5A-47C1F2782C9A}" srcOrd="0" destOrd="0" presId="urn:microsoft.com/office/officeart/2005/8/layout/process4"/>
    <dgm:cxn modelId="{58C06506-51CC-4D23-8668-B9DF608F043F}" type="presParOf" srcId="{13C0BF62-2267-4FD9-B54D-FE2E5686C410}" destId="{9579B641-6C56-4204-93BC-14D5CE6A619F}" srcOrd="1" destOrd="0" presId="urn:microsoft.com/office/officeart/2005/8/layout/process4"/>
    <dgm:cxn modelId="{B28D6B04-4C76-45F6-AE29-6A6EC75AB285}" type="presParOf" srcId="{13C0BF62-2267-4FD9-B54D-FE2E5686C410}" destId="{16DBA604-DD47-4457-83D9-B99262B2DFCB}" srcOrd="2" destOrd="0" presId="urn:microsoft.com/office/officeart/2005/8/layout/process4"/>
    <dgm:cxn modelId="{D19B0382-13DF-4C9E-990B-D86A3EF511ED}" type="presParOf" srcId="{16DBA604-DD47-4457-83D9-B99262B2DFCB}" destId="{0D18552B-B36F-4DFB-8FD2-3E52D84D6ACA}" srcOrd="0" destOrd="0" presId="urn:microsoft.com/office/officeart/2005/8/layout/process4"/>
    <dgm:cxn modelId="{8551798F-1A1A-445B-9ADC-98B3D848718E}" type="presParOf" srcId="{8A79C5DD-A205-4B01-B5FE-72A2B5D6F06A}" destId="{58F2BED6-23C6-478A-9648-3689C4D8514D}" srcOrd="3" destOrd="0" presId="urn:microsoft.com/office/officeart/2005/8/layout/process4"/>
    <dgm:cxn modelId="{757AF060-41ED-434B-BB87-4E1A055E0F59}" type="presParOf" srcId="{8A79C5DD-A205-4B01-B5FE-72A2B5D6F06A}" destId="{94DE6EBF-3881-478E-827C-9563AB7BA192}" srcOrd="4" destOrd="0" presId="urn:microsoft.com/office/officeart/2005/8/layout/process4"/>
    <dgm:cxn modelId="{E87A6E48-7B3F-47C0-B4DF-6CBFE3F21D14}" type="presParOf" srcId="{94DE6EBF-3881-478E-827C-9563AB7BA192}" destId="{4DA0CEFA-F519-45FA-8A5C-9D6B6CA664B1}" srcOrd="0" destOrd="0" presId="urn:microsoft.com/office/officeart/2005/8/layout/process4"/>
    <dgm:cxn modelId="{1B7782DE-5414-434F-A2BC-FF1A88381018}" type="presParOf" srcId="{94DE6EBF-3881-478E-827C-9563AB7BA192}" destId="{96B709AF-0C7C-416E-9C25-9A1E0DC56E2C}" srcOrd="1" destOrd="0" presId="urn:microsoft.com/office/officeart/2005/8/layout/process4"/>
    <dgm:cxn modelId="{0B4BDF66-9452-4583-994F-158872CA3B7A}" type="presParOf" srcId="{94DE6EBF-3881-478E-827C-9563AB7BA192}" destId="{394985B8-B5F2-4249-AF30-3D00D261E2DA}" srcOrd="2" destOrd="0" presId="urn:microsoft.com/office/officeart/2005/8/layout/process4"/>
    <dgm:cxn modelId="{AB1DC306-85FC-427E-849D-0DA773D89093}" type="presParOf" srcId="{394985B8-B5F2-4249-AF30-3D00D261E2DA}" destId="{A532A413-BF78-4DBB-9D35-CA5CD252A4FD}" srcOrd="0" destOrd="0" presId="urn:microsoft.com/office/officeart/2005/8/layout/process4"/>
    <dgm:cxn modelId="{5A1CAD28-88DF-4BB6-AD3B-AC0BD2FBE64A}" type="presParOf" srcId="{394985B8-B5F2-4249-AF30-3D00D261E2DA}" destId="{F3F3605B-0E12-4B30-9F83-0B50109B895D}" srcOrd="1" destOrd="0" presId="urn:microsoft.com/office/officeart/2005/8/layout/process4"/>
    <dgm:cxn modelId="{94F777CD-9F1A-49B4-9505-94276F2AC930}" type="presParOf" srcId="{8A79C5DD-A205-4B01-B5FE-72A2B5D6F06A}" destId="{29F52778-3EBC-4739-9E3F-81FD322AD1A3}" srcOrd="5" destOrd="0" presId="urn:microsoft.com/office/officeart/2005/8/layout/process4"/>
    <dgm:cxn modelId="{FA435A35-DB11-4A48-BE6C-8A8040D2EE55}" type="presParOf" srcId="{8A79C5DD-A205-4B01-B5FE-72A2B5D6F06A}" destId="{7F4EB522-5E24-42CE-AF22-E9C1143EFA76}" srcOrd="6" destOrd="0" presId="urn:microsoft.com/office/officeart/2005/8/layout/process4"/>
    <dgm:cxn modelId="{0A7411D1-DFB0-4A3E-B54B-EE16AE709D9F}" type="presParOf" srcId="{7F4EB522-5E24-42CE-AF22-E9C1143EFA76}" destId="{0488156F-1596-41D0-8611-7E681CD2DD80}" srcOrd="0" destOrd="0" presId="urn:microsoft.com/office/officeart/2005/8/layout/process4"/>
    <dgm:cxn modelId="{0DDA16D8-9402-46A9-8E89-59BB297D13B9}" type="presParOf" srcId="{7F4EB522-5E24-42CE-AF22-E9C1143EFA76}" destId="{EF21E4AD-034C-4C42-8115-3CBE2327615D}" srcOrd="1" destOrd="0" presId="urn:microsoft.com/office/officeart/2005/8/layout/process4"/>
    <dgm:cxn modelId="{2A8D6943-FE65-4C21-A7B2-1FA5BB410CC8}" type="presParOf" srcId="{7F4EB522-5E24-42CE-AF22-E9C1143EFA76}" destId="{97AA3F5F-C62A-4BC2-B587-520CFB1BBA31}" srcOrd="2" destOrd="0" presId="urn:microsoft.com/office/officeart/2005/8/layout/process4"/>
    <dgm:cxn modelId="{11B7B2A1-90A0-47E2-91A5-86E08F35A7C8}" type="presParOf" srcId="{97AA3F5F-C62A-4BC2-B587-520CFB1BBA31}" destId="{3C3F22AE-523F-4739-95E8-953DAAFCAD51}" srcOrd="0" destOrd="0" presId="urn:microsoft.com/office/officeart/2005/8/layout/process4"/>
    <dgm:cxn modelId="{FBA8DDE5-D0BE-414F-8AE9-18A8C55C3974}" type="presParOf" srcId="{97AA3F5F-C62A-4BC2-B587-520CFB1BBA31}" destId="{9634211B-370C-43B5-8BFD-61D5CFDDF5C8}" srcOrd="1" destOrd="0" presId="urn:microsoft.com/office/officeart/2005/8/layout/process4"/>
    <dgm:cxn modelId="{9D94382A-878A-4AC8-811E-0B72F12F4418}" type="presParOf" srcId="{8A79C5DD-A205-4B01-B5FE-72A2B5D6F06A}" destId="{AAC2A8BF-EDA6-4C4F-9F79-77AD1A005D5A}" srcOrd="7" destOrd="0" presId="urn:microsoft.com/office/officeart/2005/8/layout/process4"/>
    <dgm:cxn modelId="{A1D6F4BD-93E7-4569-8251-8BC5A7CCB26E}" type="presParOf" srcId="{8A79C5DD-A205-4B01-B5FE-72A2B5D6F06A}" destId="{346F1629-76EC-46DD-A705-70B9532941E3}" srcOrd="8" destOrd="0" presId="urn:microsoft.com/office/officeart/2005/8/layout/process4"/>
    <dgm:cxn modelId="{760B7843-8C27-4FE7-AC7B-AF897C559434}" type="presParOf" srcId="{346F1629-76EC-46DD-A705-70B9532941E3}" destId="{36217B9C-CCBD-4E03-9A93-5F1AF2BDF185}" srcOrd="0" destOrd="0" presId="urn:microsoft.com/office/officeart/2005/8/layout/process4"/>
    <dgm:cxn modelId="{C322B03A-87E2-4AC9-84C6-3A4579034EF5}" type="presParOf" srcId="{346F1629-76EC-46DD-A705-70B9532941E3}" destId="{46216025-E3FA-4373-9EC2-3D95D69A0EAA}" srcOrd="1" destOrd="0" presId="urn:microsoft.com/office/officeart/2005/8/layout/process4"/>
    <dgm:cxn modelId="{98685610-C909-4A8F-ADE6-1BF38A360E7D}" type="presParOf" srcId="{346F1629-76EC-46DD-A705-70B9532941E3}" destId="{B9AF09EA-7C70-4AA7-A3C2-A0262F87C16B}" srcOrd="2" destOrd="0" presId="urn:microsoft.com/office/officeart/2005/8/layout/process4"/>
    <dgm:cxn modelId="{1A60A1E2-C6D7-46E5-8A61-1F2468368E99}" type="presParOf" srcId="{B9AF09EA-7C70-4AA7-A3C2-A0262F87C16B}" destId="{C10EC4FB-F511-4A1A-8563-F77F35CB9ADB}" srcOrd="0" destOrd="0" presId="urn:microsoft.com/office/officeart/2005/8/layout/process4"/>
    <dgm:cxn modelId="{C7CB99D2-9BC2-4B1E-ACAF-CAA586039DB8}" type="presParOf" srcId="{B9AF09EA-7C70-4AA7-A3C2-A0262F87C16B}" destId="{E864040E-85EC-45CA-B342-CA79EEA47129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217865-47B3-4611-888C-683CB2223195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CA2849D-CFF8-40B7-99FD-4F4D621D1C1F}">
      <dgm:prSet phldrT="[Text]" custT="1"/>
      <dgm:spPr/>
      <dgm:t>
        <a:bodyPr lIns="14400" tIns="14400" rIns="14400" bIns="14400" anchor="ctr"/>
        <a:lstStyle/>
        <a:p>
          <a:pPr marL="268288" indent="-179388" algn="l">
            <a:spcAft>
              <a:spcPts val="0"/>
            </a:spcAft>
          </a:pPr>
          <a:r>
            <a:rPr lang="en-GB" sz="1600" b="0" dirty="0" smtClean="0">
              <a:solidFill>
                <a:schemeClr val="bg1"/>
              </a:solidFill>
            </a:rPr>
            <a:t>- Generators should be required to give notice of their interest in a Backstop PPA</a:t>
          </a:r>
        </a:p>
        <a:p>
          <a:pPr marL="268288" indent="-179388" algn="l">
            <a:spcAft>
              <a:spcPts val="0"/>
            </a:spcAft>
          </a:pPr>
          <a:r>
            <a:rPr lang="en-GB" sz="1600" b="0" dirty="0" smtClean="0">
              <a:solidFill>
                <a:schemeClr val="bg1"/>
              </a:solidFill>
            </a:rPr>
            <a:t>- The project must meet </a:t>
          </a:r>
          <a:r>
            <a:rPr lang="en-GB" sz="1600" b="0" dirty="0" err="1" smtClean="0">
              <a:solidFill>
                <a:schemeClr val="bg1"/>
              </a:solidFill>
            </a:rPr>
            <a:t>eligiblity</a:t>
          </a:r>
          <a:r>
            <a:rPr lang="en-GB" sz="1600" b="0" dirty="0" smtClean="0">
              <a:solidFill>
                <a:schemeClr val="bg1"/>
              </a:solidFill>
            </a:rPr>
            <a:t> and access criteria </a:t>
          </a:r>
        </a:p>
        <a:p>
          <a:pPr marL="268288" indent="-179388" algn="l">
            <a:spcAft>
              <a:spcPts val="0"/>
            </a:spcAft>
          </a:pPr>
          <a:r>
            <a:rPr lang="en-GB" sz="1600" b="0" dirty="0" smtClean="0">
              <a:solidFill>
                <a:schemeClr val="bg1"/>
              </a:solidFill>
            </a:rPr>
            <a:t>- The notification period needs to be sufficient to set in motion allocation processes</a:t>
          </a:r>
          <a:endParaRPr lang="en-GB" sz="1600" dirty="0">
            <a:solidFill>
              <a:schemeClr val="bg1"/>
            </a:solidFill>
          </a:endParaRPr>
        </a:p>
      </dgm:t>
    </dgm:pt>
    <dgm:pt modelId="{0BB31F6E-4550-4263-9DB5-B084105E4269}" type="parTrans" cxnId="{8C38B341-D31D-419C-898A-B99D472F2C46}">
      <dgm:prSet/>
      <dgm:spPr/>
      <dgm:t>
        <a:bodyPr/>
        <a:lstStyle/>
        <a:p>
          <a:endParaRPr lang="en-GB"/>
        </a:p>
      </dgm:t>
    </dgm:pt>
    <dgm:pt modelId="{C009749B-A9A9-490F-9D9A-48FFCDB5EFA6}" type="sibTrans" cxnId="{8C38B341-D31D-419C-898A-B99D472F2C46}">
      <dgm:prSet/>
      <dgm:spPr>
        <a:solidFill>
          <a:srgbClr val="FFFFFF"/>
        </a:solidFill>
      </dgm:spPr>
      <dgm:t>
        <a:bodyPr/>
        <a:lstStyle/>
        <a:p>
          <a:pPr algn="ctr"/>
          <a:r>
            <a:rPr lang="en-GB" dirty="0" smtClean="0"/>
            <a:t>Interest</a:t>
          </a:r>
          <a:endParaRPr lang="en-GB" dirty="0"/>
        </a:p>
      </dgm:t>
    </dgm:pt>
    <dgm:pt modelId="{9F65A3DA-319F-47CB-8425-3B87AD94609B}">
      <dgm:prSet phldrT="[Text]" custT="1"/>
      <dgm:spPr/>
      <dgm:t>
        <a:bodyPr lIns="14400" tIns="14400" rIns="14400" bIns="14400" anchor="ctr"/>
        <a:lstStyle/>
        <a:p>
          <a:pPr marL="268288" indent="-179388" algn="l">
            <a:spcAft>
              <a:spcPts val="0"/>
            </a:spcAft>
          </a:pPr>
          <a:r>
            <a:rPr lang="en-GB" sz="1600" b="0" dirty="0" smtClean="0">
              <a:solidFill>
                <a:schemeClr val="bg1"/>
              </a:solidFill>
            </a:rPr>
            <a:t>- Generators should be free to revoke their interest until a deadline before allocation (e.g. a week).  </a:t>
          </a:r>
        </a:p>
        <a:p>
          <a:pPr marL="268288" indent="-179388" algn="l">
            <a:spcAft>
              <a:spcPts val="0"/>
            </a:spcAft>
          </a:pPr>
          <a:r>
            <a:rPr lang="en-GB" sz="1600" b="0" dirty="0" smtClean="0">
              <a:solidFill>
                <a:schemeClr val="bg1"/>
              </a:solidFill>
            </a:rPr>
            <a:t>- Beyond this, a generator must commit to entering into a backstop PPA. </a:t>
          </a:r>
        </a:p>
      </dgm:t>
    </dgm:pt>
    <dgm:pt modelId="{B9CED5EC-692E-44E5-9CF3-580DE2930692}" type="parTrans" cxnId="{CB9CD1AE-9685-42A7-9212-84A7E599E6ED}">
      <dgm:prSet/>
      <dgm:spPr/>
      <dgm:t>
        <a:bodyPr/>
        <a:lstStyle/>
        <a:p>
          <a:endParaRPr lang="en-GB"/>
        </a:p>
      </dgm:t>
    </dgm:pt>
    <dgm:pt modelId="{CE89529A-6670-4C90-8B49-DC5F265E4459}" type="sibTrans" cxnId="{CB9CD1AE-9685-42A7-9212-84A7E599E6ED}">
      <dgm:prSet/>
      <dgm:spPr>
        <a:solidFill>
          <a:srgbClr val="FFFFFF"/>
        </a:solidFill>
      </dgm:spPr>
      <dgm:t>
        <a:bodyPr/>
        <a:lstStyle/>
        <a:p>
          <a:pPr algn="ctr"/>
          <a:r>
            <a:rPr lang="en-GB" dirty="0" smtClean="0"/>
            <a:t>Commitment</a:t>
          </a:r>
          <a:endParaRPr lang="en-GB" dirty="0"/>
        </a:p>
      </dgm:t>
    </dgm:pt>
    <dgm:pt modelId="{E6415AA4-2E8F-43A0-884B-6FD02891D182}">
      <dgm:prSet phldrT="[Text]" custT="1"/>
      <dgm:spPr/>
      <dgm:t>
        <a:bodyPr bIns="10800"/>
        <a:lstStyle/>
        <a:p>
          <a:pPr marL="268288" indent="-179388" algn="l">
            <a:spcAft>
              <a:spcPts val="0"/>
            </a:spcAft>
            <a:tabLst>
              <a:tab pos="268288" algn="l"/>
            </a:tabLst>
          </a:pPr>
          <a:r>
            <a:rPr lang="en-GB" sz="1600" b="0" dirty="0" smtClean="0">
              <a:solidFill>
                <a:schemeClr val="bg1"/>
              </a:solidFill>
            </a:rPr>
            <a:t>- Generators would have to notify </a:t>
          </a:r>
          <a:r>
            <a:rPr lang="en-GB" sz="1600" b="0" dirty="0" err="1" smtClean="0">
              <a:solidFill>
                <a:schemeClr val="bg1"/>
              </a:solidFill>
            </a:rPr>
            <a:t>Ofgem</a:t>
          </a:r>
          <a:r>
            <a:rPr lang="en-GB" sz="1600" b="0" dirty="0" smtClean="0">
              <a:solidFill>
                <a:schemeClr val="bg1"/>
              </a:solidFill>
            </a:rPr>
            <a:t> a minimum period of time prior to expiry that they would like a further Backstop PPA.</a:t>
          </a:r>
          <a:endParaRPr lang="en-GB" sz="1600" dirty="0">
            <a:solidFill>
              <a:schemeClr val="bg1"/>
            </a:solidFill>
          </a:endParaRPr>
        </a:p>
      </dgm:t>
    </dgm:pt>
    <dgm:pt modelId="{C752DF32-917E-4EE7-9D45-9D8B9B5F9FCD}" type="parTrans" cxnId="{6A1CAFE2-6633-426A-83E6-092D3571DCDF}">
      <dgm:prSet/>
      <dgm:spPr/>
      <dgm:t>
        <a:bodyPr/>
        <a:lstStyle/>
        <a:p>
          <a:endParaRPr lang="en-GB"/>
        </a:p>
      </dgm:t>
    </dgm:pt>
    <dgm:pt modelId="{17739135-6B0B-4D11-86E5-3853F064CCDB}" type="sibTrans" cxnId="{6A1CAFE2-6633-426A-83E6-092D3571DCDF}">
      <dgm:prSet/>
      <dgm:spPr>
        <a:solidFill>
          <a:srgbClr val="FFFFFF"/>
        </a:solidFill>
      </dgm:spPr>
      <dgm:t>
        <a:bodyPr/>
        <a:lstStyle/>
        <a:p>
          <a:pPr algn="ctr"/>
          <a:r>
            <a:rPr lang="en-GB" dirty="0" smtClean="0"/>
            <a:t>Reapplication</a:t>
          </a:r>
          <a:endParaRPr lang="en-GB" dirty="0"/>
        </a:p>
      </dgm:t>
    </dgm:pt>
    <dgm:pt modelId="{A6FC6E34-7A0E-460A-AAD2-CC6EEB016451}">
      <dgm:prSet custT="1"/>
      <dgm:spPr/>
      <dgm:t>
        <a:bodyPr bIns="10800"/>
        <a:lstStyle/>
        <a:p>
          <a:pPr marL="268288" indent="-179388" algn="l">
            <a:spcAft>
              <a:spcPts val="0"/>
            </a:spcAft>
          </a:pPr>
          <a:r>
            <a:rPr lang="en-GB" sz="1600" b="0" dirty="0" smtClean="0">
              <a:solidFill>
                <a:schemeClr val="bg1"/>
              </a:solidFill>
            </a:rPr>
            <a:t>- We propose that Backstop PPAs have a minimum tenor of and break-clause at six months</a:t>
          </a:r>
          <a:endParaRPr lang="en-GB" sz="1600" dirty="0">
            <a:solidFill>
              <a:schemeClr val="bg1"/>
            </a:solidFill>
          </a:endParaRPr>
        </a:p>
      </dgm:t>
    </dgm:pt>
    <dgm:pt modelId="{A4CBDD78-BBCF-439D-A14D-AB43BFECBA18}" type="parTrans" cxnId="{4A51A9FC-D899-4AF0-841B-BCAA7DDA2E4F}">
      <dgm:prSet/>
      <dgm:spPr/>
      <dgm:t>
        <a:bodyPr/>
        <a:lstStyle/>
        <a:p>
          <a:endParaRPr lang="en-GB"/>
        </a:p>
      </dgm:t>
    </dgm:pt>
    <dgm:pt modelId="{6C326778-80E9-4111-8CFE-6B0B4CFD6B6C}" type="sibTrans" cxnId="{4A51A9FC-D899-4AF0-841B-BCAA7DDA2E4F}">
      <dgm:prSet/>
      <dgm:spPr>
        <a:solidFill>
          <a:srgbClr val="FFFFFF"/>
        </a:solidFill>
      </dgm:spPr>
      <dgm:t>
        <a:bodyPr/>
        <a:lstStyle/>
        <a:p>
          <a:pPr algn="ctr"/>
          <a:r>
            <a:rPr lang="en-GB" dirty="0" smtClean="0"/>
            <a:t>Exit</a:t>
          </a:r>
          <a:endParaRPr lang="en-GB" dirty="0"/>
        </a:p>
      </dgm:t>
    </dgm:pt>
    <dgm:pt modelId="{DB51879E-B079-4561-8932-EC9BBD803C38}" type="pres">
      <dgm:prSet presAssocID="{34217865-47B3-4611-888C-683CB222319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260575C-1577-4957-94CB-A74A2F579131}" type="pres">
      <dgm:prSet presAssocID="{DCA2849D-CFF8-40B7-99FD-4F4D621D1C1F}" presName="hierRoot1" presStyleCnt="0">
        <dgm:presLayoutVars>
          <dgm:hierBranch val="init"/>
        </dgm:presLayoutVars>
      </dgm:prSet>
      <dgm:spPr/>
    </dgm:pt>
    <dgm:pt modelId="{66A8493B-6296-4CC8-9837-921B4F689F71}" type="pres">
      <dgm:prSet presAssocID="{DCA2849D-CFF8-40B7-99FD-4F4D621D1C1F}" presName="rootComposite1" presStyleCnt="0"/>
      <dgm:spPr/>
    </dgm:pt>
    <dgm:pt modelId="{FA864D17-9A9C-4C9A-AFB6-3576D656BA09}" type="pres">
      <dgm:prSet presAssocID="{DCA2849D-CFF8-40B7-99FD-4F4D621D1C1F}" presName="rootText1" presStyleLbl="node0" presStyleIdx="0" presStyleCnt="1" custScaleX="417749" custScaleY="81337" custLinFactNeighborY="34225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F2B3A968-C81B-42E2-A68C-458565F9CAC3}" type="pres">
      <dgm:prSet presAssocID="{DCA2849D-CFF8-40B7-99FD-4F4D621D1C1F}" presName="titleText1" presStyleLbl="fgAcc0" presStyleIdx="0" presStyleCnt="1" custLinFactY="-94919" custLinFactNeighborX="-17293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EA989F5F-2FE3-458C-BCF1-0B5D26C4997D}" type="pres">
      <dgm:prSet presAssocID="{DCA2849D-CFF8-40B7-99FD-4F4D621D1C1F}" presName="rootConnector1" presStyleLbl="node1" presStyleIdx="0" presStyleCnt="3"/>
      <dgm:spPr/>
      <dgm:t>
        <a:bodyPr/>
        <a:lstStyle/>
        <a:p>
          <a:endParaRPr lang="en-GB"/>
        </a:p>
      </dgm:t>
    </dgm:pt>
    <dgm:pt modelId="{30B0B4C0-47BB-4F1F-B23F-58AA51937412}" type="pres">
      <dgm:prSet presAssocID="{DCA2849D-CFF8-40B7-99FD-4F4D621D1C1F}" presName="hierChild2" presStyleCnt="0"/>
      <dgm:spPr/>
    </dgm:pt>
    <dgm:pt modelId="{5E1912A1-F690-4C08-98EF-74F0BFC891EE}" type="pres">
      <dgm:prSet presAssocID="{B9CED5EC-692E-44E5-9CF3-580DE2930692}" presName="Name37" presStyleLbl="parChTrans1D2" presStyleIdx="0" presStyleCnt="1"/>
      <dgm:spPr/>
      <dgm:t>
        <a:bodyPr/>
        <a:lstStyle/>
        <a:p>
          <a:endParaRPr lang="en-GB"/>
        </a:p>
      </dgm:t>
    </dgm:pt>
    <dgm:pt modelId="{D2B8398B-0965-431C-97F5-94AEEFF81AD7}" type="pres">
      <dgm:prSet presAssocID="{9F65A3DA-319F-47CB-8425-3B87AD94609B}" presName="hierRoot2" presStyleCnt="0">
        <dgm:presLayoutVars>
          <dgm:hierBranch val="init"/>
        </dgm:presLayoutVars>
      </dgm:prSet>
      <dgm:spPr/>
    </dgm:pt>
    <dgm:pt modelId="{76EA1309-9276-4A6D-A870-CB9965D5ABEA}" type="pres">
      <dgm:prSet presAssocID="{9F65A3DA-319F-47CB-8425-3B87AD94609B}" presName="rootComposite" presStyleCnt="0"/>
      <dgm:spPr/>
    </dgm:pt>
    <dgm:pt modelId="{88406C62-0A86-44E9-98FD-450A988E8A67}" type="pres">
      <dgm:prSet presAssocID="{9F65A3DA-319F-47CB-8425-3B87AD94609B}" presName="rootText" presStyleLbl="node1" presStyleIdx="0" presStyleCnt="3" custScaleX="417749" custScaleY="74329" custLinFactNeighborY="21340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53A825C2-EA9E-4A06-84BB-87F02B0C2CF7}" type="pres">
      <dgm:prSet presAssocID="{9F65A3DA-319F-47CB-8425-3B87AD94609B}" presName="titleText2" presStyleLbl="fgAcc1" presStyleIdx="0" presStyleCnt="3" custLinFactY="-100000" custLinFactNeighborX="-16662" custLinFactNeighborY="-120414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3932192C-3640-4282-A115-BF2AE18FE706}" type="pres">
      <dgm:prSet presAssocID="{9F65A3DA-319F-47CB-8425-3B87AD94609B}" presName="rootConnector" presStyleLbl="node2" presStyleIdx="0" presStyleCnt="0"/>
      <dgm:spPr/>
      <dgm:t>
        <a:bodyPr/>
        <a:lstStyle/>
        <a:p>
          <a:endParaRPr lang="en-GB"/>
        </a:p>
      </dgm:t>
    </dgm:pt>
    <dgm:pt modelId="{224D927F-B87D-41AA-BB84-2CC4EF56BBAD}" type="pres">
      <dgm:prSet presAssocID="{9F65A3DA-319F-47CB-8425-3B87AD94609B}" presName="hierChild4" presStyleCnt="0"/>
      <dgm:spPr/>
    </dgm:pt>
    <dgm:pt modelId="{4358A108-FCDD-4EA7-8072-239BAEAB2C98}" type="pres">
      <dgm:prSet presAssocID="{A4CBDD78-BBCF-439D-A14D-AB43BFECBA18}" presName="Name37" presStyleLbl="parChTrans1D3" presStyleIdx="0" presStyleCnt="2"/>
      <dgm:spPr/>
      <dgm:t>
        <a:bodyPr/>
        <a:lstStyle/>
        <a:p>
          <a:endParaRPr lang="en-GB"/>
        </a:p>
      </dgm:t>
    </dgm:pt>
    <dgm:pt modelId="{E15D98BE-4A73-4E9A-93B1-B3B3CB425803}" type="pres">
      <dgm:prSet presAssocID="{A6FC6E34-7A0E-460A-AAD2-CC6EEB016451}" presName="hierRoot2" presStyleCnt="0">
        <dgm:presLayoutVars>
          <dgm:hierBranch val="init"/>
        </dgm:presLayoutVars>
      </dgm:prSet>
      <dgm:spPr/>
    </dgm:pt>
    <dgm:pt modelId="{D24B6AFF-D41E-4D82-BC3D-B29B729FF63E}" type="pres">
      <dgm:prSet presAssocID="{A6FC6E34-7A0E-460A-AAD2-CC6EEB016451}" presName="rootComposite" presStyleCnt="0"/>
      <dgm:spPr/>
    </dgm:pt>
    <dgm:pt modelId="{EA8BDD2C-1F10-40F2-8104-580B0CA4ABFD}" type="pres">
      <dgm:prSet presAssocID="{A6FC6E34-7A0E-460A-AAD2-CC6EEB016451}" presName="rootText" presStyleLbl="node1" presStyleIdx="1" presStyleCnt="3" custScaleX="196084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E21DCEA6-3C6F-4FAA-B91E-2BA431D270DD}" type="pres">
      <dgm:prSet presAssocID="{A6FC6E34-7A0E-460A-AAD2-CC6EEB016451}" presName="titleText2" presStyleLbl="fgAcc1" presStyleIdx="1" presStyleCnt="3" custLinFactY="-123811" custLinFactNeighborX="-16162" custLinFactNeighborY="-200000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C336D97E-279F-4F63-AA8E-320C38330340}" type="pres">
      <dgm:prSet presAssocID="{A6FC6E34-7A0E-460A-AAD2-CC6EEB016451}" presName="rootConnector" presStyleLbl="node3" presStyleIdx="0" presStyleCnt="0"/>
      <dgm:spPr/>
      <dgm:t>
        <a:bodyPr/>
        <a:lstStyle/>
        <a:p>
          <a:endParaRPr lang="en-GB"/>
        </a:p>
      </dgm:t>
    </dgm:pt>
    <dgm:pt modelId="{40585608-868A-497F-9D6D-FED1E27C8F47}" type="pres">
      <dgm:prSet presAssocID="{A6FC6E34-7A0E-460A-AAD2-CC6EEB016451}" presName="hierChild4" presStyleCnt="0"/>
      <dgm:spPr/>
    </dgm:pt>
    <dgm:pt modelId="{BB181F46-F85E-45B5-AB92-824B025BFC04}" type="pres">
      <dgm:prSet presAssocID="{A6FC6E34-7A0E-460A-AAD2-CC6EEB016451}" presName="hierChild5" presStyleCnt="0"/>
      <dgm:spPr/>
    </dgm:pt>
    <dgm:pt modelId="{624E9FB1-9FE9-477A-ACAA-41A951D8E0DC}" type="pres">
      <dgm:prSet presAssocID="{C752DF32-917E-4EE7-9D45-9D8B9B5F9FCD}" presName="Name37" presStyleLbl="parChTrans1D3" presStyleIdx="1" presStyleCnt="2"/>
      <dgm:spPr/>
      <dgm:t>
        <a:bodyPr/>
        <a:lstStyle/>
        <a:p>
          <a:endParaRPr lang="en-GB"/>
        </a:p>
      </dgm:t>
    </dgm:pt>
    <dgm:pt modelId="{8D5ED828-FEE9-4C41-8AF2-B0FC0473CF18}" type="pres">
      <dgm:prSet presAssocID="{E6415AA4-2E8F-43A0-884B-6FD02891D182}" presName="hierRoot2" presStyleCnt="0">
        <dgm:presLayoutVars>
          <dgm:hierBranch val="init"/>
        </dgm:presLayoutVars>
      </dgm:prSet>
      <dgm:spPr/>
    </dgm:pt>
    <dgm:pt modelId="{A10A67A4-11F8-41AC-90C5-8654ED1BE0A8}" type="pres">
      <dgm:prSet presAssocID="{E6415AA4-2E8F-43A0-884B-6FD02891D182}" presName="rootComposite" presStyleCnt="0"/>
      <dgm:spPr/>
    </dgm:pt>
    <dgm:pt modelId="{35ECAD41-7132-4D09-96D9-906B9D58A81D}" type="pres">
      <dgm:prSet presAssocID="{E6415AA4-2E8F-43A0-884B-6FD02891D182}" presName="rootText" presStyleLbl="node1" presStyleIdx="2" presStyleCnt="3" custScaleX="196084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6CABAE9F-E532-4B93-BCC7-56D7F20B51D7}" type="pres">
      <dgm:prSet presAssocID="{E6415AA4-2E8F-43A0-884B-6FD02891D182}" presName="titleText2" presStyleLbl="fgAcc1" presStyleIdx="2" presStyleCnt="3" custLinFactY="-123811" custLinFactNeighborX="-16642" custLinFactNeighborY="-200000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E2023F15-8C44-4A56-8477-3DD86B9269DD}" type="pres">
      <dgm:prSet presAssocID="{E6415AA4-2E8F-43A0-884B-6FD02891D182}" presName="rootConnector" presStyleLbl="node3" presStyleIdx="0" presStyleCnt="0"/>
      <dgm:spPr/>
      <dgm:t>
        <a:bodyPr/>
        <a:lstStyle/>
        <a:p>
          <a:endParaRPr lang="en-GB"/>
        </a:p>
      </dgm:t>
    </dgm:pt>
    <dgm:pt modelId="{C9E17634-B660-4FE6-A752-AB23A22ABD7E}" type="pres">
      <dgm:prSet presAssocID="{E6415AA4-2E8F-43A0-884B-6FD02891D182}" presName="hierChild4" presStyleCnt="0"/>
      <dgm:spPr/>
    </dgm:pt>
    <dgm:pt modelId="{8A2867AD-DE44-4E32-BED2-D604F45E81CD}" type="pres">
      <dgm:prSet presAssocID="{E6415AA4-2E8F-43A0-884B-6FD02891D182}" presName="hierChild5" presStyleCnt="0"/>
      <dgm:spPr/>
    </dgm:pt>
    <dgm:pt modelId="{43EAC6BE-A2E1-4C79-A14A-FABAD20E93F3}" type="pres">
      <dgm:prSet presAssocID="{9F65A3DA-319F-47CB-8425-3B87AD94609B}" presName="hierChild5" presStyleCnt="0"/>
      <dgm:spPr/>
    </dgm:pt>
    <dgm:pt modelId="{412A6BD3-7405-44B9-9429-34D84425E4FC}" type="pres">
      <dgm:prSet presAssocID="{DCA2849D-CFF8-40B7-99FD-4F4D621D1C1F}" presName="hierChild3" presStyleCnt="0"/>
      <dgm:spPr/>
    </dgm:pt>
  </dgm:ptLst>
  <dgm:cxnLst>
    <dgm:cxn modelId="{362D8B80-380D-463A-A1DC-0E9E7827060C}" type="presOf" srcId="{17739135-6B0B-4D11-86E5-3853F064CCDB}" destId="{6CABAE9F-E532-4B93-BCC7-56D7F20B51D7}" srcOrd="0" destOrd="0" presId="urn:microsoft.com/office/officeart/2008/layout/NameandTitleOrganizationalChart"/>
    <dgm:cxn modelId="{8C38B341-D31D-419C-898A-B99D472F2C46}" srcId="{34217865-47B3-4611-888C-683CB2223195}" destId="{DCA2849D-CFF8-40B7-99FD-4F4D621D1C1F}" srcOrd="0" destOrd="0" parTransId="{0BB31F6E-4550-4263-9DB5-B084105E4269}" sibTransId="{C009749B-A9A9-490F-9D9A-48FFCDB5EFA6}"/>
    <dgm:cxn modelId="{52B9A01D-5ED1-4BDE-9556-6C8B29B85FF7}" type="presOf" srcId="{E6415AA4-2E8F-43A0-884B-6FD02891D182}" destId="{E2023F15-8C44-4A56-8477-3DD86B9269DD}" srcOrd="1" destOrd="0" presId="urn:microsoft.com/office/officeart/2008/layout/NameandTitleOrganizationalChart"/>
    <dgm:cxn modelId="{558FE2C6-7F01-4856-8D92-B56C821E2335}" type="presOf" srcId="{A4CBDD78-BBCF-439D-A14D-AB43BFECBA18}" destId="{4358A108-FCDD-4EA7-8072-239BAEAB2C98}" srcOrd="0" destOrd="0" presId="urn:microsoft.com/office/officeart/2008/layout/NameandTitleOrganizationalChart"/>
    <dgm:cxn modelId="{D92E8A1F-A8E8-4B1B-BEF9-333904BB24B4}" type="presOf" srcId="{B9CED5EC-692E-44E5-9CF3-580DE2930692}" destId="{5E1912A1-F690-4C08-98EF-74F0BFC891EE}" srcOrd="0" destOrd="0" presId="urn:microsoft.com/office/officeart/2008/layout/NameandTitleOrganizationalChart"/>
    <dgm:cxn modelId="{889F08FF-87F6-4FB5-AF16-FC26CF33A302}" type="presOf" srcId="{34217865-47B3-4611-888C-683CB2223195}" destId="{DB51879E-B079-4561-8932-EC9BBD803C38}" srcOrd="0" destOrd="0" presId="urn:microsoft.com/office/officeart/2008/layout/NameandTitleOrganizationalChart"/>
    <dgm:cxn modelId="{71FBAE4D-7C05-4A7E-B5CE-9B0D3C20B756}" type="presOf" srcId="{6C326778-80E9-4111-8CFE-6B0B4CFD6B6C}" destId="{E21DCEA6-3C6F-4FAA-B91E-2BA431D270DD}" srcOrd="0" destOrd="0" presId="urn:microsoft.com/office/officeart/2008/layout/NameandTitleOrganizationalChart"/>
    <dgm:cxn modelId="{331B068A-E5EF-4A92-AE3B-8DAF8E1BCBE1}" type="presOf" srcId="{9F65A3DA-319F-47CB-8425-3B87AD94609B}" destId="{3932192C-3640-4282-A115-BF2AE18FE706}" srcOrd="1" destOrd="0" presId="urn:microsoft.com/office/officeart/2008/layout/NameandTitleOrganizationalChart"/>
    <dgm:cxn modelId="{F6F683C2-2C72-45AF-83D8-F2FA616B5B39}" type="presOf" srcId="{A6FC6E34-7A0E-460A-AAD2-CC6EEB016451}" destId="{C336D97E-279F-4F63-AA8E-320C38330340}" srcOrd="1" destOrd="0" presId="urn:microsoft.com/office/officeart/2008/layout/NameandTitleOrganizationalChart"/>
    <dgm:cxn modelId="{CB9CD1AE-9685-42A7-9212-84A7E599E6ED}" srcId="{DCA2849D-CFF8-40B7-99FD-4F4D621D1C1F}" destId="{9F65A3DA-319F-47CB-8425-3B87AD94609B}" srcOrd="0" destOrd="0" parTransId="{B9CED5EC-692E-44E5-9CF3-580DE2930692}" sibTransId="{CE89529A-6670-4C90-8B49-DC5F265E4459}"/>
    <dgm:cxn modelId="{AFDE3005-3A21-4E8B-A04D-AA3DF9D78DD5}" type="presOf" srcId="{C752DF32-917E-4EE7-9D45-9D8B9B5F9FCD}" destId="{624E9FB1-9FE9-477A-ACAA-41A951D8E0DC}" srcOrd="0" destOrd="0" presId="urn:microsoft.com/office/officeart/2008/layout/NameandTitleOrganizationalChart"/>
    <dgm:cxn modelId="{8C6E8234-4AF4-4D4C-A003-33E85B92B034}" type="presOf" srcId="{DCA2849D-CFF8-40B7-99FD-4F4D621D1C1F}" destId="{FA864D17-9A9C-4C9A-AFB6-3576D656BA09}" srcOrd="0" destOrd="0" presId="urn:microsoft.com/office/officeart/2008/layout/NameandTitleOrganizationalChart"/>
    <dgm:cxn modelId="{DE1D7CCA-35B8-49ED-BA73-938D156A55E9}" type="presOf" srcId="{9F65A3DA-319F-47CB-8425-3B87AD94609B}" destId="{88406C62-0A86-44E9-98FD-450A988E8A67}" srcOrd="0" destOrd="0" presId="urn:microsoft.com/office/officeart/2008/layout/NameandTitleOrganizationalChart"/>
    <dgm:cxn modelId="{0F5F685C-8645-4F96-81E9-D26E4B533A8F}" type="presOf" srcId="{A6FC6E34-7A0E-460A-AAD2-CC6EEB016451}" destId="{EA8BDD2C-1F10-40F2-8104-580B0CA4ABFD}" srcOrd="0" destOrd="0" presId="urn:microsoft.com/office/officeart/2008/layout/NameandTitleOrganizationalChart"/>
    <dgm:cxn modelId="{1FA28E6F-FC1B-42E6-A603-D43604B8A439}" type="presOf" srcId="{E6415AA4-2E8F-43A0-884B-6FD02891D182}" destId="{35ECAD41-7132-4D09-96D9-906B9D58A81D}" srcOrd="0" destOrd="0" presId="urn:microsoft.com/office/officeart/2008/layout/NameandTitleOrganizationalChart"/>
    <dgm:cxn modelId="{4A51A9FC-D899-4AF0-841B-BCAA7DDA2E4F}" srcId="{9F65A3DA-319F-47CB-8425-3B87AD94609B}" destId="{A6FC6E34-7A0E-460A-AAD2-CC6EEB016451}" srcOrd="0" destOrd="0" parTransId="{A4CBDD78-BBCF-439D-A14D-AB43BFECBA18}" sibTransId="{6C326778-80E9-4111-8CFE-6B0B4CFD6B6C}"/>
    <dgm:cxn modelId="{5CB3CC2F-E03A-43E0-937E-7482ED276ACB}" type="presOf" srcId="{C009749B-A9A9-490F-9D9A-48FFCDB5EFA6}" destId="{F2B3A968-C81B-42E2-A68C-458565F9CAC3}" srcOrd="0" destOrd="0" presId="urn:microsoft.com/office/officeart/2008/layout/NameandTitleOrganizationalChart"/>
    <dgm:cxn modelId="{B78355F3-B0B5-4CDA-94C0-3640D60748C6}" type="presOf" srcId="{CE89529A-6670-4C90-8B49-DC5F265E4459}" destId="{53A825C2-EA9E-4A06-84BB-87F02B0C2CF7}" srcOrd="0" destOrd="0" presId="urn:microsoft.com/office/officeart/2008/layout/NameandTitleOrganizationalChart"/>
    <dgm:cxn modelId="{6A1CAFE2-6633-426A-83E6-092D3571DCDF}" srcId="{9F65A3DA-319F-47CB-8425-3B87AD94609B}" destId="{E6415AA4-2E8F-43A0-884B-6FD02891D182}" srcOrd="1" destOrd="0" parTransId="{C752DF32-917E-4EE7-9D45-9D8B9B5F9FCD}" sibTransId="{17739135-6B0B-4D11-86E5-3853F064CCDB}"/>
    <dgm:cxn modelId="{6CCB0789-5131-4AAD-9285-2DF9FC8126EF}" type="presOf" srcId="{DCA2849D-CFF8-40B7-99FD-4F4D621D1C1F}" destId="{EA989F5F-2FE3-458C-BCF1-0B5D26C4997D}" srcOrd="1" destOrd="0" presId="urn:microsoft.com/office/officeart/2008/layout/NameandTitleOrganizationalChart"/>
    <dgm:cxn modelId="{74B8C894-E816-4290-A50C-D13DA14DD3FE}" type="presParOf" srcId="{DB51879E-B079-4561-8932-EC9BBD803C38}" destId="{2260575C-1577-4957-94CB-A74A2F579131}" srcOrd="0" destOrd="0" presId="urn:microsoft.com/office/officeart/2008/layout/NameandTitleOrganizationalChart"/>
    <dgm:cxn modelId="{B79B8460-C91D-4941-B3BE-D8E7386878F5}" type="presParOf" srcId="{2260575C-1577-4957-94CB-A74A2F579131}" destId="{66A8493B-6296-4CC8-9837-921B4F689F71}" srcOrd="0" destOrd="0" presId="urn:microsoft.com/office/officeart/2008/layout/NameandTitleOrganizationalChart"/>
    <dgm:cxn modelId="{166E8938-BF11-4A18-95F1-C94602072632}" type="presParOf" srcId="{66A8493B-6296-4CC8-9837-921B4F689F71}" destId="{FA864D17-9A9C-4C9A-AFB6-3576D656BA09}" srcOrd="0" destOrd="0" presId="urn:microsoft.com/office/officeart/2008/layout/NameandTitleOrganizationalChart"/>
    <dgm:cxn modelId="{03921488-3362-4F77-B421-610B5A37F054}" type="presParOf" srcId="{66A8493B-6296-4CC8-9837-921B4F689F71}" destId="{F2B3A968-C81B-42E2-A68C-458565F9CAC3}" srcOrd="1" destOrd="0" presId="urn:microsoft.com/office/officeart/2008/layout/NameandTitleOrganizationalChart"/>
    <dgm:cxn modelId="{B7AD3344-C741-4052-8617-1D2635D59B87}" type="presParOf" srcId="{66A8493B-6296-4CC8-9837-921B4F689F71}" destId="{EA989F5F-2FE3-458C-BCF1-0B5D26C4997D}" srcOrd="2" destOrd="0" presId="urn:microsoft.com/office/officeart/2008/layout/NameandTitleOrganizationalChart"/>
    <dgm:cxn modelId="{55754CA9-7A89-4CE7-8BA9-D415508CE980}" type="presParOf" srcId="{2260575C-1577-4957-94CB-A74A2F579131}" destId="{30B0B4C0-47BB-4F1F-B23F-58AA51937412}" srcOrd="1" destOrd="0" presId="urn:microsoft.com/office/officeart/2008/layout/NameandTitleOrganizationalChart"/>
    <dgm:cxn modelId="{89BB1484-411E-4FC6-9FD8-77E9E175AFA9}" type="presParOf" srcId="{30B0B4C0-47BB-4F1F-B23F-58AA51937412}" destId="{5E1912A1-F690-4C08-98EF-74F0BFC891EE}" srcOrd="0" destOrd="0" presId="urn:microsoft.com/office/officeart/2008/layout/NameandTitleOrganizationalChart"/>
    <dgm:cxn modelId="{82DDC956-A48D-469B-A8AD-CB5ED49FB9D4}" type="presParOf" srcId="{30B0B4C0-47BB-4F1F-B23F-58AA51937412}" destId="{D2B8398B-0965-431C-97F5-94AEEFF81AD7}" srcOrd="1" destOrd="0" presId="urn:microsoft.com/office/officeart/2008/layout/NameandTitleOrganizationalChart"/>
    <dgm:cxn modelId="{908D3AB1-2F8B-4C11-B097-801E8B90088F}" type="presParOf" srcId="{D2B8398B-0965-431C-97F5-94AEEFF81AD7}" destId="{76EA1309-9276-4A6D-A870-CB9965D5ABEA}" srcOrd="0" destOrd="0" presId="urn:microsoft.com/office/officeart/2008/layout/NameandTitleOrganizationalChart"/>
    <dgm:cxn modelId="{C8878B2D-8554-4A48-9127-7A48136F3480}" type="presParOf" srcId="{76EA1309-9276-4A6D-A870-CB9965D5ABEA}" destId="{88406C62-0A86-44E9-98FD-450A988E8A67}" srcOrd="0" destOrd="0" presId="urn:microsoft.com/office/officeart/2008/layout/NameandTitleOrganizationalChart"/>
    <dgm:cxn modelId="{1EB277AF-0A67-4541-91C5-EC30A3594B60}" type="presParOf" srcId="{76EA1309-9276-4A6D-A870-CB9965D5ABEA}" destId="{53A825C2-EA9E-4A06-84BB-87F02B0C2CF7}" srcOrd="1" destOrd="0" presId="urn:microsoft.com/office/officeart/2008/layout/NameandTitleOrganizationalChart"/>
    <dgm:cxn modelId="{47165A36-61BF-4AF6-98A3-18E618F4FBEC}" type="presParOf" srcId="{76EA1309-9276-4A6D-A870-CB9965D5ABEA}" destId="{3932192C-3640-4282-A115-BF2AE18FE706}" srcOrd="2" destOrd="0" presId="urn:microsoft.com/office/officeart/2008/layout/NameandTitleOrganizationalChart"/>
    <dgm:cxn modelId="{9EA716D9-F4A2-418C-BD69-36C7F0AE78F9}" type="presParOf" srcId="{D2B8398B-0965-431C-97F5-94AEEFF81AD7}" destId="{224D927F-B87D-41AA-BB84-2CC4EF56BBAD}" srcOrd="1" destOrd="0" presId="urn:microsoft.com/office/officeart/2008/layout/NameandTitleOrganizationalChart"/>
    <dgm:cxn modelId="{6DA05E8D-1455-4D5A-952F-796B23A1CEF3}" type="presParOf" srcId="{224D927F-B87D-41AA-BB84-2CC4EF56BBAD}" destId="{4358A108-FCDD-4EA7-8072-239BAEAB2C98}" srcOrd="0" destOrd="0" presId="urn:microsoft.com/office/officeart/2008/layout/NameandTitleOrganizationalChart"/>
    <dgm:cxn modelId="{694B6345-5ACD-4D8F-A463-C88345B9C17A}" type="presParOf" srcId="{224D927F-B87D-41AA-BB84-2CC4EF56BBAD}" destId="{E15D98BE-4A73-4E9A-93B1-B3B3CB425803}" srcOrd="1" destOrd="0" presId="urn:microsoft.com/office/officeart/2008/layout/NameandTitleOrganizationalChart"/>
    <dgm:cxn modelId="{09A713D4-325D-4910-93FA-4CB4C9B82EE5}" type="presParOf" srcId="{E15D98BE-4A73-4E9A-93B1-B3B3CB425803}" destId="{D24B6AFF-D41E-4D82-BC3D-B29B729FF63E}" srcOrd="0" destOrd="0" presId="urn:microsoft.com/office/officeart/2008/layout/NameandTitleOrganizationalChart"/>
    <dgm:cxn modelId="{517C42CF-8F0A-4DF4-A1B8-FEC7332D70AC}" type="presParOf" srcId="{D24B6AFF-D41E-4D82-BC3D-B29B729FF63E}" destId="{EA8BDD2C-1F10-40F2-8104-580B0CA4ABFD}" srcOrd="0" destOrd="0" presId="urn:microsoft.com/office/officeart/2008/layout/NameandTitleOrganizationalChart"/>
    <dgm:cxn modelId="{16FBFB64-42A2-4037-9DF5-10D00484648F}" type="presParOf" srcId="{D24B6AFF-D41E-4D82-BC3D-B29B729FF63E}" destId="{E21DCEA6-3C6F-4FAA-B91E-2BA431D270DD}" srcOrd="1" destOrd="0" presId="urn:microsoft.com/office/officeart/2008/layout/NameandTitleOrganizationalChart"/>
    <dgm:cxn modelId="{86D78C6F-01F2-42FD-8413-28A317907577}" type="presParOf" srcId="{D24B6AFF-D41E-4D82-BC3D-B29B729FF63E}" destId="{C336D97E-279F-4F63-AA8E-320C38330340}" srcOrd="2" destOrd="0" presId="urn:microsoft.com/office/officeart/2008/layout/NameandTitleOrganizationalChart"/>
    <dgm:cxn modelId="{6DE44A83-8CC9-4B26-A507-D75C320D45F9}" type="presParOf" srcId="{E15D98BE-4A73-4E9A-93B1-B3B3CB425803}" destId="{40585608-868A-497F-9D6D-FED1E27C8F47}" srcOrd="1" destOrd="0" presId="urn:microsoft.com/office/officeart/2008/layout/NameandTitleOrganizationalChart"/>
    <dgm:cxn modelId="{639F0C5B-7FE9-4CA0-A660-F80A93D36B58}" type="presParOf" srcId="{E15D98BE-4A73-4E9A-93B1-B3B3CB425803}" destId="{BB181F46-F85E-45B5-AB92-824B025BFC04}" srcOrd="2" destOrd="0" presId="urn:microsoft.com/office/officeart/2008/layout/NameandTitleOrganizationalChart"/>
    <dgm:cxn modelId="{F4ED76C7-1281-4350-B493-595E0EEBC52C}" type="presParOf" srcId="{224D927F-B87D-41AA-BB84-2CC4EF56BBAD}" destId="{624E9FB1-9FE9-477A-ACAA-41A951D8E0DC}" srcOrd="2" destOrd="0" presId="urn:microsoft.com/office/officeart/2008/layout/NameandTitleOrganizationalChart"/>
    <dgm:cxn modelId="{C75A1E52-B33C-4801-8D7F-E0EF2A8887E6}" type="presParOf" srcId="{224D927F-B87D-41AA-BB84-2CC4EF56BBAD}" destId="{8D5ED828-FEE9-4C41-8AF2-B0FC0473CF18}" srcOrd="3" destOrd="0" presId="urn:microsoft.com/office/officeart/2008/layout/NameandTitleOrganizationalChart"/>
    <dgm:cxn modelId="{04ACE21A-DDAA-4B25-871B-E4BA84EBB6E1}" type="presParOf" srcId="{8D5ED828-FEE9-4C41-8AF2-B0FC0473CF18}" destId="{A10A67A4-11F8-41AC-90C5-8654ED1BE0A8}" srcOrd="0" destOrd="0" presId="urn:microsoft.com/office/officeart/2008/layout/NameandTitleOrganizationalChart"/>
    <dgm:cxn modelId="{FA760EB5-BA5C-4CDC-B13D-3547E049ED11}" type="presParOf" srcId="{A10A67A4-11F8-41AC-90C5-8654ED1BE0A8}" destId="{35ECAD41-7132-4D09-96D9-906B9D58A81D}" srcOrd="0" destOrd="0" presId="urn:microsoft.com/office/officeart/2008/layout/NameandTitleOrganizationalChart"/>
    <dgm:cxn modelId="{5E03CC7C-CDC9-40EF-8505-44154DAE0D47}" type="presParOf" srcId="{A10A67A4-11F8-41AC-90C5-8654ED1BE0A8}" destId="{6CABAE9F-E532-4B93-BCC7-56D7F20B51D7}" srcOrd="1" destOrd="0" presId="urn:microsoft.com/office/officeart/2008/layout/NameandTitleOrganizationalChart"/>
    <dgm:cxn modelId="{25AE24FD-1D65-4EDF-9F2D-534BBC47EE59}" type="presParOf" srcId="{A10A67A4-11F8-41AC-90C5-8654ED1BE0A8}" destId="{E2023F15-8C44-4A56-8477-3DD86B9269DD}" srcOrd="2" destOrd="0" presId="urn:microsoft.com/office/officeart/2008/layout/NameandTitleOrganizationalChart"/>
    <dgm:cxn modelId="{A77EB3C8-43C9-4467-B710-3FE3972E0869}" type="presParOf" srcId="{8D5ED828-FEE9-4C41-8AF2-B0FC0473CF18}" destId="{C9E17634-B660-4FE6-A752-AB23A22ABD7E}" srcOrd="1" destOrd="0" presId="urn:microsoft.com/office/officeart/2008/layout/NameandTitleOrganizationalChart"/>
    <dgm:cxn modelId="{2B58FFCA-F378-4511-9788-861A54217EE0}" type="presParOf" srcId="{8D5ED828-FEE9-4C41-8AF2-B0FC0473CF18}" destId="{8A2867AD-DE44-4E32-BED2-D604F45E81CD}" srcOrd="2" destOrd="0" presId="urn:microsoft.com/office/officeart/2008/layout/NameandTitleOrganizationalChart"/>
    <dgm:cxn modelId="{F5225858-4D70-47E7-AEC5-8AB3F7A4F3FB}" type="presParOf" srcId="{D2B8398B-0965-431C-97F5-94AEEFF81AD7}" destId="{43EAC6BE-A2E1-4C79-A14A-FABAD20E93F3}" srcOrd="2" destOrd="0" presId="urn:microsoft.com/office/officeart/2008/layout/NameandTitleOrganizationalChart"/>
    <dgm:cxn modelId="{67BB23E7-1ADA-4B26-BFF3-653F98C42B8B}" type="presParOf" srcId="{2260575C-1577-4957-94CB-A74A2F579131}" destId="{412A6BD3-7405-44B9-9429-34D84425E4FC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FF3FD1-DC75-4373-91AF-A8858CA85882}">
      <dsp:nvSpPr>
        <dsp:cNvPr id="0" name=""/>
        <dsp:cNvSpPr/>
      </dsp:nvSpPr>
      <dsp:spPr>
        <a:xfrm>
          <a:off x="0" y="3489565"/>
          <a:ext cx="8027988" cy="5724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Backstop PPAs available</a:t>
          </a:r>
          <a:endParaRPr lang="en-GB" sz="1200" b="1" kern="1200" dirty="0"/>
        </a:p>
      </dsp:txBody>
      <dsp:txXfrm>
        <a:off x="0" y="3489565"/>
        <a:ext cx="8027988" cy="309145"/>
      </dsp:txXfrm>
    </dsp:sp>
    <dsp:sp modelId="{886EEB39-42B6-4387-A933-44CA6E900D3B}">
      <dsp:nvSpPr>
        <dsp:cNvPr id="0" name=""/>
        <dsp:cNvSpPr/>
      </dsp:nvSpPr>
      <dsp:spPr>
        <a:xfrm>
          <a:off x="0" y="3787261"/>
          <a:ext cx="8027988" cy="2633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OLR systems developed, enabling generators to secure Backstop PPAs</a:t>
          </a:r>
        </a:p>
      </dsp:txBody>
      <dsp:txXfrm>
        <a:off x="0" y="3787261"/>
        <a:ext cx="8027988" cy="263346"/>
      </dsp:txXfrm>
    </dsp:sp>
    <dsp:sp modelId="{9579B641-6C56-4204-93BC-14D5CE6A619F}">
      <dsp:nvSpPr>
        <dsp:cNvPr id="0" name=""/>
        <dsp:cNvSpPr/>
      </dsp:nvSpPr>
      <dsp:spPr>
        <a:xfrm rot="10800000">
          <a:off x="0" y="2617659"/>
          <a:ext cx="8027988" cy="8804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chemeClr val="bg1"/>
              </a:solidFill>
            </a:rPr>
            <a:t>Secondary legislation I</a:t>
          </a:r>
          <a:r>
            <a:rPr lang="en-GB" sz="1200" b="1" kern="1200" dirty="0" smtClean="0"/>
            <a:t>mplemented </a:t>
          </a:r>
          <a:endParaRPr lang="en-GB" sz="1200" b="1" kern="1200" dirty="0"/>
        </a:p>
      </dsp:txBody>
      <dsp:txXfrm rot="-10800000">
        <a:off x="0" y="2617659"/>
        <a:ext cx="8027988" cy="309053"/>
      </dsp:txXfrm>
    </dsp:sp>
    <dsp:sp modelId="{0D18552B-B36F-4DFB-8FD2-3E52D84D6ACA}">
      <dsp:nvSpPr>
        <dsp:cNvPr id="0" name=""/>
        <dsp:cNvSpPr/>
      </dsp:nvSpPr>
      <dsp:spPr>
        <a:xfrm>
          <a:off x="0" y="2926712"/>
          <a:ext cx="8027988" cy="2632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tx1"/>
              </a:solidFill>
            </a:rPr>
            <a:t>Secondary legislation comes </a:t>
          </a:r>
          <a:r>
            <a:rPr lang="en-GB" sz="1200" kern="1200" dirty="0" smtClean="0"/>
            <a:t>into </a:t>
          </a:r>
          <a:r>
            <a:rPr lang="en-GB" sz="1200" kern="1200" dirty="0"/>
            <a:t>force around the time first CfDs are signed, autumn 2014.</a:t>
          </a:r>
        </a:p>
      </dsp:txBody>
      <dsp:txXfrm>
        <a:off x="0" y="2926712"/>
        <a:ext cx="8027988" cy="263267"/>
      </dsp:txXfrm>
    </dsp:sp>
    <dsp:sp modelId="{96B709AF-0C7C-416E-9C25-9A1E0DC56E2C}">
      <dsp:nvSpPr>
        <dsp:cNvPr id="0" name=""/>
        <dsp:cNvSpPr/>
      </dsp:nvSpPr>
      <dsp:spPr>
        <a:xfrm rot="10800000">
          <a:off x="0" y="1745753"/>
          <a:ext cx="8027988" cy="8804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Secondary Legislation</a:t>
          </a:r>
          <a:endParaRPr lang="en-GB" sz="1200" b="1" kern="1200" dirty="0"/>
        </a:p>
      </dsp:txBody>
      <dsp:txXfrm rot="-10800000">
        <a:off x="0" y="1745753"/>
        <a:ext cx="8027988" cy="309053"/>
      </dsp:txXfrm>
    </dsp:sp>
    <dsp:sp modelId="{A532A413-BF78-4DBB-9D35-CA5CD252A4FD}">
      <dsp:nvSpPr>
        <dsp:cNvPr id="0" name=""/>
        <dsp:cNvSpPr/>
      </dsp:nvSpPr>
      <dsp:spPr>
        <a:xfrm>
          <a:off x="0" y="2054806"/>
          <a:ext cx="4013994" cy="2632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Consultation </a:t>
          </a:r>
          <a:r>
            <a:rPr lang="en-GB" sz="1200" u="none" kern="1200" baseline="0" dirty="0">
              <a:solidFill>
                <a:schemeClr val="tx1"/>
              </a:solidFill>
            </a:rPr>
            <a:t>published Q2 2014</a:t>
          </a:r>
        </a:p>
      </dsp:txBody>
      <dsp:txXfrm>
        <a:off x="0" y="2054806"/>
        <a:ext cx="4013994" cy="263267"/>
      </dsp:txXfrm>
    </dsp:sp>
    <dsp:sp modelId="{F3F3605B-0E12-4B30-9F83-0B50109B895D}">
      <dsp:nvSpPr>
        <dsp:cNvPr id="0" name=""/>
        <dsp:cNvSpPr/>
      </dsp:nvSpPr>
      <dsp:spPr>
        <a:xfrm>
          <a:off x="4013994" y="2054806"/>
          <a:ext cx="4013994" cy="2632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u="none" kern="1200" baseline="0" dirty="0">
              <a:solidFill>
                <a:schemeClr val="tx1"/>
              </a:solidFill>
            </a:rPr>
            <a:t>Consultation period through until summer 2014</a:t>
          </a:r>
        </a:p>
      </dsp:txBody>
      <dsp:txXfrm>
        <a:off x="4013994" y="2054806"/>
        <a:ext cx="4013994" cy="263267"/>
      </dsp:txXfrm>
    </dsp:sp>
    <dsp:sp modelId="{EF21E4AD-034C-4C42-8115-3CBE2327615D}">
      <dsp:nvSpPr>
        <dsp:cNvPr id="0" name=""/>
        <dsp:cNvSpPr/>
      </dsp:nvSpPr>
      <dsp:spPr>
        <a:xfrm rot="10800000">
          <a:off x="0" y="873848"/>
          <a:ext cx="8027988" cy="8804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OLR Consultation</a:t>
          </a:r>
          <a:endParaRPr lang="en-GB" sz="1200" b="1" kern="1200" dirty="0"/>
        </a:p>
      </dsp:txBody>
      <dsp:txXfrm rot="-10800000">
        <a:off x="0" y="873848"/>
        <a:ext cx="8027988" cy="309053"/>
      </dsp:txXfrm>
    </dsp:sp>
    <dsp:sp modelId="{3C3F22AE-523F-4739-95E8-953DAAFCAD51}">
      <dsp:nvSpPr>
        <dsp:cNvPr id="0" name=""/>
        <dsp:cNvSpPr/>
      </dsp:nvSpPr>
      <dsp:spPr>
        <a:xfrm>
          <a:off x="0" y="1182901"/>
          <a:ext cx="4013994" cy="2632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>
              <a:solidFill>
                <a:schemeClr val="tx1"/>
              </a:solidFill>
            </a:rPr>
            <a:t>Consultation </a:t>
          </a:r>
          <a:r>
            <a:rPr lang="en-GB" sz="1200" u="none" kern="1200" dirty="0">
              <a:solidFill>
                <a:schemeClr val="tx1"/>
              </a:solidFill>
            </a:rPr>
            <a:t>published </a:t>
          </a:r>
          <a:r>
            <a:rPr lang="en-GB" sz="1200" u="none" kern="1200" baseline="0" dirty="0">
              <a:solidFill>
                <a:schemeClr val="tx1"/>
              </a:solidFill>
            </a:rPr>
            <a:t>Q1</a:t>
          </a:r>
          <a:r>
            <a:rPr lang="en-GB" sz="1200" u="none" kern="1200" dirty="0">
              <a:solidFill>
                <a:schemeClr val="tx1"/>
              </a:solidFill>
            </a:rPr>
            <a:t> 2014</a:t>
          </a:r>
        </a:p>
      </dsp:txBody>
      <dsp:txXfrm>
        <a:off x="0" y="1182901"/>
        <a:ext cx="4013994" cy="263267"/>
      </dsp:txXfrm>
    </dsp:sp>
    <dsp:sp modelId="{9634211B-370C-43B5-8BFD-61D5CFDDF5C8}">
      <dsp:nvSpPr>
        <dsp:cNvPr id="0" name=""/>
        <dsp:cNvSpPr/>
      </dsp:nvSpPr>
      <dsp:spPr>
        <a:xfrm>
          <a:off x="4013994" y="1182901"/>
          <a:ext cx="4013994" cy="2632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u="none" kern="1200" dirty="0">
              <a:solidFill>
                <a:schemeClr val="tx1"/>
              </a:solidFill>
            </a:rPr>
            <a:t>Government response to feedback Q2 </a:t>
          </a:r>
          <a:r>
            <a:rPr lang="en-GB" sz="1200" kern="1200" dirty="0">
              <a:solidFill>
                <a:schemeClr val="tx1"/>
              </a:solidFill>
            </a:rPr>
            <a:t>2014</a:t>
          </a:r>
        </a:p>
      </dsp:txBody>
      <dsp:txXfrm>
        <a:off x="4013994" y="1182901"/>
        <a:ext cx="4013994" cy="263267"/>
      </dsp:txXfrm>
    </dsp:sp>
    <dsp:sp modelId="{46216025-E3FA-4373-9EC2-3D95D69A0EAA}">
      <dsp:nvSpPr>
        <dsp:cNvPr id="0" name=""/>
        <dsp:cNvSpPr/>
      </dsp:nvSpPr>
      <dsp:spPr>
        <a:xfrm rot="10800000">
          <a:off x="0" y="1942"/>
          <a:ext cx="8027988" cy="8804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smtClean="0"/>
            <a:t>Policy </a:t>
          </a:r>
          <a:r>
            <a:rPr lang="en-GB" sz="1200" b="1" kern="1200" dirty="0" smtClean="0"/>
            <a:t>Development</a:t>
          </a:r>
          <a:endParaRPr lang="en-GB" sz="1200" kern="1200" dirty="0"/>
        </a:p>
      </dsp:txBody>
      <dsp:txXfrm rot="-10800000">
        <a:off x="0" y="1942"/>
        <a:ext cx="8027988" cy="309053"/>
      </dsp:txXfrm>
    </dsp:sp>
    <dsp:sp modelId="{C10EC4FB-F511-4A1A-8563-F77F35CB9ADB}">
      <dsp:nvSpPr>
        <dsp:cNvPr id="0" name=""/>
        <dsp:cNvSpPr/>
      </dsp:nvSpPr>
      <dsp:spPr>
        <a:xfrm>
          <a:off x="0" y="310995"/>
          <a:ext cx="4013994" cy="2632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Policy design progressed with the Advisory Group</a:t>
          </a:r>
        </a:p>
      </dsp:txBody>
      <dsp:txXfrm>
        <a:off x="0" y="310995"/>
        <a:ext cx="4013994" cy="263267"/>
      </dsp:txXfrm>
    </dsp:sp>
    <dsp:sp modelId="{E864040E-85EC-45CA-B342-CA79EEA47129}">
      <dsp:nvSpPr>
        <dsp:cNvPr id="0" name=""/>
        <dsp:cNvSpPr/>
      </dsp:nvSpPr>
      <dsp:spPr>
        <a:xfrm>
          <a:off x="4013994" y="310995"/>
          <a:ext cx="4013994" cy="2632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Proposed </a:t>
          </a:r>
          <a:r>
            <a:rPr lang="en-GB" sz="1200" kern="1200" dirty="0" smtClean="0"/>
            <a:t>design </a:t>
          </a:r>
          <a:r>
            <a:rPr lang="en-GB" sz="1200" kern="1200" dirty="0"/>
            <a:t>presented at stakeholder workshop</a:t>
          </a:r>
        </a:p>
      </dsp:txBody>
      <dsp:txXfrm>
        <a:off x="4013994" y="310995"/>
        <a:ext cx="4013994" cy="2632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5965F-46C9-4FA8-9786-426A2753F503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18442" y="-2852"/>
            <a:ext cx="7056229" cy="529217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A7007-A200-4625-857B-C1B607EDAC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02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76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27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19063" y="-3175"/>
            <a:ext cx="7056438" cy="5292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734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755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671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813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14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539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796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67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19063" y="-3175"/>
            <a:ext cx="7056438" cy="5292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699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34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19063" y="-3175"/>
            <a:ext cx="7056438" cy="5292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75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836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45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C-graphic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000"/>
            <a:ext cx="9144000" cy="6461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808000"/>
            <a:ext cx="7633648" cy="2084543"/>
          </a:xfrm>
          <a:ln>
            <a:noFill/>
          </a:ln>
        </p:spPr>
        <p:txBody>
          <a:bodyPr lIns="0" tIns="0" rIns="0" bIns="0"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5445224"/>
            <a:ext cx="7633648" cy="914400"/>
          </a:xfrm>
        </p:spPr>
        <p:txBody>
          <a:bodyPr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4" name="Picture 3" descr="DECC_CYAN_AW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CC-graphic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000"/>
            <a:ext cx="9144000" cy="6461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2808000"/>
            <a:ext cx="8028000" cy="2349192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DECC_CYAN_AW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76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72"/>
          </a:xfrm>
        </p:spPr>
        <p:txBody>
          <a:bodyPr lIns="0" tIns="0" rIns="0" bIns="0" anchor="t" anchorCtr="0">
            <a:normAutofit/>
          </a:bodyPr>
          <a:lstStyle>
            <a:lvl1pPr>
              <a:defRPr sz="4000" baseline="0">
                <a:solidFill>
                  <a:srgbClr val="00AEE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088000"/>
            <a:ext cx="8028000" cy="4064455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1800" b="0">
                <a:solidFill>
                  <a:srgbClr val="00AEE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  <p:pic>
        <p:nvPicPr>
          <p:cNvPr id="8" name="Picture 7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lIns="0" tIns="0" rIns="0" bIns="0" anchor="t" anchorCtr="0">
            <a:normAutofit/>
          </a:bodyPr>
          <a:lstStyle>
            <a:lvl1pPr>
              <a:defRPr sz="4000" baseline="0">
                <a:solidFill>
                  <a:srgbClr val="00AEE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628000"/>
            <a:ext cx="8028000" cy="3537304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1800">
                <a:solidFill>
                  <a:srgbClr val="00AEE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  <p:pic>
        <p:nvPicPr>
          <p:cNvPr id="8" name="Picture 7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00"/>
          </a:xfrm>
        </p:spPr>
        <p:txBody>
          <a:bodyPr lIns="0" tIns="0" rIns="0" bIns="0" anchor="t" anchorCtr="0">
            <a:normAutofit/>
          </a:bodyPr>
          <a:lstStyle>
            <a:lvl1pPr>
              <a:defRPr sz="400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088000"/>
            <a:ext cx="3924000" cy="4068000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088000"/>
            <a:ext cx="3924000" cy="4068000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  <p:pic>
        <p:nvPicPr>
          <p:cNvPr id="9" name="Picture 8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lIns="0" tIns="0" rIns="0" bIns="0" anchor="t" anchorCtr="0">
            <a:normAutofit/>
          </a:bodyPr>
          <a:lstStyle>
            <a:lvl1pPr>
              <a:defRPr sz="400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628000"/>
            <a:ext cx="3924000" cy="3564000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628000"/>
            <a:ext cx="3924000" cy="3564000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  <p:pic>
        <p:nvPicPr>
          <p:cNvPr id="9" name="Picture 8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67999"/>
            <a:ext cx="8028000" cy="4788000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1800">
                <a:solidFill>
                  <a:srgbClr val="00AEE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  <p:pic>
        <p:nvPicPr>
          <p:cNvPr id="8" name="Picture 7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3077896" cy="670396"/>
          </a:xfrm>
        </p:spPr>
        <p:txBody>
          <a:bodyPr anchor="t" anchorCtr="0">
            <a:normAutofit/>
          </a:bodyPr>
          <a:lstStyle>
            <a:lvl1pPr algn="l">
              <a:defRPr sz="1800" b="0" i="0" spc="0" baseline="0">
                <a:solidFill>
                  <a:srgbClr val="00AEE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368001"/>
            <a:ext cx="4799138" cy="4788000"/>
          </a:xfrm>
        </p:spPr>
        <p:txBody>
          <a:bodyPr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000" y="2132856"/>
            <a:ext cx="3077896" cy="4032448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  <p:pic>
        <p:nvPicPr>
          <p:cNvPr id="9" name="Picture 8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, Facts and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12700" y="1213400"/>
            <a:ext cx="9180000" cy="5670000"/>
          </a:xfrm>
          <a:prstGeom prst="rect">
            <a:avLst/>
          </a:prstGeom>
          <a:solidFill>
            <a:srgbClr val="00AE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988840"/>
            <a:ext cx="8028000" cy="4188760"/>
          </a:xfr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4000" b="0" i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noFill/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  <p:pic>
        <p:nvPicPr>
          <p:cNvPr id="10" name="Picture 9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08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000" y="274638"/>
            <a:ext cx="8028000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600200"/>
            <a:ext cx="80280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 lIns="0" tIns="0" bIns="0" anchor="ctr"/>
          <a:lstStyle>
            <a:lvl1pPr marL="540000" algn="l">
              <a:defRPr sz="1200"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4" r:id="rId3"/>
    <p:sldLayoutId id="2147483755" r:id="rId4"/>
    <p:sldLayoutId id="2147483748" r:id="rId5"/>
    <p:sldLayoutId id="2147483756" r:id="rId6"/>
    <p:sldLayoutId id="2147483752" r:id="rId7"/>
    <p:sldLayoutId id="2147483747" r:id="rId8"/>
    <p:sldLayoutId id="2147483751" r:id="rId9"/>
    <p:sldLayoutId id="2147483757" r:id="rId1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 spc="-150" baseline="0">
          <a:solidFill>
            <a:srgbClr val="00AEEF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0" i="0" kern="1200" baseline="0">
          <a:solidFill>
            <a:srgbClr val="00AEEF"/>
          </a:solidFill>
          <a:latin typeface="Arial" pitchFamily="34" charset="0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216000" indent="-216000" algn="l" defTabSz="914400" rtl="0" eaLnBrk="1" latinLnBrk="0" hangingPunct="1">
        <a:spcBef>
          <a:spcPts val="600"/>
        </a:spcBef>
        <a:buFont typeface="Arial" pitchFamily="34" charset="0"/>
        <a:buChar char="•"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900000" indent="-2880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900000" indent="-288000" algn="l" defTabSz="914400" rtl="0" eaLnBrk="1" latinLnBrk="0" hangingPunct="1">
        <a:spcBef>
          <a:spcPct val="20000"/>
        </a:spcBef>
        <a:buFont typeface="+mj-lt"/>
        <a:buAutoNum type="arabicPeriod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Offtaker</a:t>
            </a:r>
            <a:r>
              <a:rPr lang="en-GB" dirty="0" smtClean="0"/>
              <a:t> of Last Resort</a:t>
            </a:r>
            <a:br>
              <a:rPr lang="en-GB" dirty="0" smtClean="0"/>
            </a:br>
            <a:r>
              <a:rPr lang="en-GB" dirty="0" smtClean="0"/>
              <a:t>Advisory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Meeting 3 – Wednesday 6</a:t>
            </a:r>
            <a:r>
              <a:rPr lang="en-GB" baseline="30000" dirty="0" smtClean="0"/>
              <a:t>th</a:t>
            </a:r>
            <a:r>
              <a:rPr lang="en-GB" dirty="0" smtClean="0"/>
              <a:t> November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 – Generators defaulting on PPA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spcBef>
                <a:spcPts val="1200"/>
              </a:spcBef>
            </a:pPr>
            <a:r>
              <a:rPr lang="en-GB" b="1" dirty="0" smtClean="0"/>
              <a:t>A generator </a:t>
            </a:r>
            <a:r>
              <a:rPr lang="en-GB" b="1" dirty="0"/>
              <a:t>may be unable to attain a PPA </a:t>
            </a:r>
            <a:r>
              <a:rPr lang="en-GB" b="1" dirty="0" smtClean="0"/>
              <a:t>because </a:t>
            </a:r>
            <a:r>
              <a:rPr lang="en-GB" b="1" dirty="0"/>
              <a:t>offtakers are unwilling to contract with a generator that has previously been shown to be unreliable</a:t>
            </a:r>
            <a:r>
              <a:rPr lang="en-GB" b="1" dirty="0" smtClean="0"/>
              <a:t>.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Whilst we would not want to introduce a moral hazard by supporting poorly performing generators, there are a number of </a:t>
            </a:r>
            <a:r>
              <a:rPr lang="en-GB" dirty="0"/>
              <a:t>difficulties with </a:t>
            </a:r>
            <a:r>
              <a:rPr lang="en-GB" dirty="0" smtClean="0"/>
              <a:t>using scheme </a:t>
            </a:r>
            <a:r>
              <a:rPr lang="en-GB" dirty="0"/>
              <a:t>rules to prevent generators that have had an open market PPA terminated from accessing the </a:t>
            </a:r>
            <a:r>
              <a:rPr lang="en-GB" dirty="0" smtClean="0"/>
              <a:t>OLR.  For example:</a:t>
            </a:r>
          </a:p>
          <a:p>
            <a:pPr marL="285750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 err="1" smtClean="0"/>
              <a:t>Ofgem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might not be in a position to determine </a:t>
            </a:r>
            <a:r>
              <a:rPr lang="en-GB" dirty="0"/>
              <a:t>whether a breach of the original PPA that led to termination had indeed </a:t>
            </a:r>
            <a:r>
              <a:rPr lang="en-GB" dirty="0" smtClean="0"/>
              <a:t>occurred</a:t>
            </a:r>
            <a:endParaRPr lang="en-GB" dirty="0"/>
          </a:p>
          <a:p>
            <a:pPr marL="285750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 smtClean="0"/>
              <a:t>It could be a disproportionate response to </a:t>
            </a:r>
            <a:r>
              <a:rPr lang="en-GB" dirty="0"/>
              <a:t>an issue that is unlikely to occur and may not be due to fault by the </a:t>
            </a:r>
            <a:r>
              <a:rPr lang="en-GB" dirty="0" smtClean="0"/>
              <a:t>generator. 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Therefore, we do not propose to prevent OLR access in such a scenario</a:t>
            </a:r>
            <a:br>
              <a:rPr lang="en-GB" dirty="0" smtClean="0"/>
            </a:br>
            <a:endParaRPr lang="en-GB" dirty="0" smtClean="0"/>
          </a:p>
          <a:p>
            <a:pPr marL="531813" lvl="1" indent="-531813">
              <a:spcBef>
                <a:spcPts val="1200"/>
              </a:spcBef>
            </a:pPr>
            <a:r>
              <a:rPr lang="en-GB" b="1" dirty="0" smtClean="0"/>
              <a:t>Q1: 	Do </a:t>
            </a:r>
            <a:r>
              <a:rPr lang="en-GB" b="1" dirty="0"/>
              <a:t>you agree that the OLR should be available to generators </a:t>
            </a:r>
            <a:r>
              <a:rPr lang="en-GB" b="1" u="sng" dirty="0"/>
              <a:t>regardless of whether they default on their open market PPA</a:t>
            </a:r>
            <a:r>
              <a:rPr lang="en-GB" b="1" dirty="0"/>
              <a:t>?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765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 – Generators defaulting on PPA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spcBef>
                <a:spcPts val="1200"/>
              </a:spcBef>
            </a:pPr>
            <a:r>
              <a:rPr lang="en-GB" dirty="0"/>
              <a:t>An alternative would allow </a:t>
            </a:r>
            <a:r>
              <a:rPr lang="en-GB" dirty="0" smtClean="0"/>
              <a:t>generators </a:t>
            </a:r>
            <a:r>
              <a:rPr lang="en-GB" dirty="0"/>
              <a:t>access </a:t>
            </a:r>
            <a:r>
              <a:rPr lang="en-GB" dirty="0" smtClean="0"/>
              <a:t>unless they </a:t>
            </a:r>
            <a:r>
              <a:rPr lang="en-GB" dirty="0"/>
              <a:t>have a backstop PPA terminated </a:t>
            </a:r>
            <a:r>
              <a:rPr lang="en-GB" dirty="0" smtClean="0"/>
              <a:t>as </a:t>
            </a:r>
            <a:r>
              <a:rPr lang="en-GB" dirty="0"/>
              <a:t>a result of generator </a:t>
            </a:r>
            <a:r>
              <a:rPr lang="en-GB" dirty="0" smtClean="0"/>
              <a:t>default. 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However</a:t>
            </a:r>
            <a:r>
              <a:rPr lang="en-GB" dirty="0"/>
              <a:t>, there are potential issues: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dirty="0" smtClean="0"/>
              <a:t>Risk </a:t>
            </a:r>
            <a:r>
              <a:rPr lang="en-GB" dirty="0"/>
              <a:t>of an </a:t>
            </a:r>
            <a:r>
              <a:rPr lang="en-GB" dirty="0" err="1"/>
              <a:t>offtaker</a:t>
            </a:r>
            <a:r>
              <a:rPr lang="en-GB" dirty="0"/>
              <a:t> ‘frustrating’ a backstop PPA </a:t>
            </a:r>
            <a:r>
              <a:rPr lang="en-GB" dirty="0" smtClean="0"/>
              <a:t>causing a </a:t>
            </a:r>
            <a:r>
              <a:rPr lang="en-GB" dirty="0"/>
              <a:t>generator </a:t>
            </a:r>
            <a:r>
              <a:rPr lang="en-GB" dirty="0" smtClean="0"/>
              <a:t>to lose </a:t>
            </a:r>
            <a:r>
              <a:rPr lang="en-GB" dirty="0"/>
              <a:t>OLR </a:t>
            </a:r>
            <a:r>
              <a:rPr lang="en-GB" dirty="0" smtClean="0"/>
              <a:t>protection</a:t>
            </a:r>
            <a:endParaRPr lang="en-GB" dirty="0"/>
          </a:p>
          <a:p>
            <a:pPr marL="342900" lvl="1" indent="-342900">
              <a:buFont typeface="+mj-lt"/>
              <a:buAutoNum type="arabicPeriod"/>
            </a:pPr>
            <a:r>
              <a:rPr lang="en-GB" dirty="0" smtClean="0"/>
              <a:t>Feasibility of assessing ‘</a:t>
            </a:r>
            <a:r>
              <a:rPr lang="en-GB" dirty="0"/>
              <a:t>persistent breach’ </a:t>
            </a:r>
            <a:r>
              <a:rPr lang="en-GB" dirty="0" smtClean="0"/>
              <a:t>when </a:t>
            </a:r>
            <a:r>
              <a:rPr lang="en-GB" dirty="0"/>
              <a:t>a generator has </a:t>
            </a:r>
            <a:r>
              <a:rPr lang="en-GB" dirty="0" smtClean="0"/>
              <a:t>Backstop </a:t>
            </a:r>
            <a:r>
              <a:rPr lang="en-GB" dirty="0"/>
              <a:t>PPAs with different offtakers.</a:t>
            </a:r>
          </a:p>
          <a:p>
            <a:pPr marL="531813" lvl="1" indent="-531813">
              <a:spcBef>
                <a:spcPts val="1200"/>
              </a:spcBef>
            </a:pPr>
            <a:r>
              <a:rPr lang="en-GB" b="1" dirty="0"/>
              <a:t>Q2:	Do you agree that if a generator behaves within a Backstop PPA in a manner that would see an open-market PPA terminated, the </a:t>
            </a:r>
            <a:r>
              <a:rPr lang="en-GB" b="1" dirty="0" err="1"/>
              <a:t>offtaker</a:t>
            </a:r>
            <a:r>
              <a:rPr lang="en-GB" b="1" dirty="0"/>
              <a:t> should have the right to terminate the backstop PPA and the generator would lose entitlement to future backstop PPAs?</a:t>
            </a:r>
          </a:p>
          <a:p>
            <a:pPr marL="531813" lvl="1" indent="-531813">
              <a:spcBef>
                <a:spcPts val="1200"/>
              </a:spcBef>
            </a:pPr>
            <a:r>
              <a:rPr lang="en-GB" b="1" dirty="0"/>
              <a:t>	(a) 	How often are PPAs terminated in the market?</a:t>
            </a:r>
          </a:p>
          <a:p>
            <a:pPr marL="531813" lvl="1" indent="-531813">
              <a:spcBef>
                <a:spcPts val="1200"/>
              </a:spcBef>
            </a:pPr>
            <a:r>
              <a:rPr lang="en-GB" b="1" dirty="0"/>
              <a:t>	(b)	Could offtakers ‘frustrate’ backstop PPAs and find an excuse for terminating them?</a:t>
            </a:r>
          </a:p>
          <a:p>
            <a:pPr lvl="1">
              <a:spcBef>
                <a:spcPts val="1200"/>
              </a:spcBef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91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 – Offtakers </a:t>
            </a:r>
            <a:r>
              <a:rPr lang="en-GB" dirty="0"/>
              <a:t>terminating </a:t>
            </a:r>
            <a:r>
              <a:rPr lang="en-GB" dirty="0" smtClean="0"/>
              <a:t>LTPPAs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spcBef>
                <a:spcPts val="1200"/>
              </a:spcBef>
            </a:pPr>
            <a:r>
              <a:rPr lang="en-GB" dirty="0"/>
              <a:t>The OLR could create an incentive for offtakers to ‘buy out’ generators from a long-term PPA once RTM costs exceed the backstop discount.  </a:t>
            </a:r>
            <a:endParaRPr lang="en-GB" dirty="0" smtClean="0"/>
          </a:p>
          <a:p>
            <a:pPr marL="285750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 smtClean="0"/>
              <a:t>Offtakers </a:t>
            </a:r>
            <a:r>
              <a:rPr lang="en-GB" dirty="0"/>
              <a:t>would be able to socialise their losses by letting the generator enter the backstop, </a:t>
            </a:r>
            <a:endParaRPr lang="en-GB" dirty="0" smtClean="0"/>
          </a:p>
          <a:p>
            <a:pPr marL="285750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 smtClean="0"/>
              <a:t>Offtakers would ‘make </a:t>
            </a:r>
            <a:r>
              <a:rPr lang="en-GB" dirty="0"/>
              <a:t>the generator </a:t>
            </a:r>
            <a:r>
              <a:rPr lang="en-GB" dirty="0" smtClean="0"/>
              <a:t>good’ </a:t>
            </a:r>
            <a:r>
              <a:rPr lang="en-GB" dirty="0"/>
              <a:t>for the difference between the LTPPA </a:t>
            </a:r>
            <a:r>
              <a:rPr lang="en-GB" dirty="0" smtClean="0"/>
              <a:t>&amp; backstop price.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Mutual </a:t>
            </a:r>
            <a:r>
              <a:rPr lang="en-GB" dirty="0"/>
              <a:t>termination would represent a change in the marketplace and could mean that generators access a Backstop PPA before the term of their existing open-market PPA expires. </a:t>
            </a:r>
            <a:endParaRPr lang="en-GB" dirty="0" smtClean="0"/>
          </a:p>
          <a:p>
            <a:pPr lvl="1">
              <a:spcBef>
                <a:spcPts val="1200"/>
              </a:spcBef>
            </a:pPr>
            <a:r>
              <a:rPr lang="en-GB" dirty="0" smtClean="0"/>
              <a:t>We do not believe that there are strong </a:t>
            </a:r>
            <a:r>
              <a:rPr lang="en-GB" dirty="0"/>
              <a:t>arguments for preventing offtakers from socialising losses </a:t>
            </a:r>
            <a:r>
              <a:rPr lang="en-GB" dirty="0" smtClean="0"/>
              <a:t>in this way, </a:t>
            </a:r>
            <a:r>
              <a:rPr lang="en-GB" dirty="0"/>
              <a:t>because this would only create a bias towards shorter term contracting strategies, distorting the market and reducing flexibility for generators. </a:t>
            </a:r>
            <a:endParaRPr lang="en-GB" dirty="0" smtClean="0"/>
          </a:p>
          <a:p>
            <a:pPr marL="450850" lvl="1" indent="-450850">
              <a:spcBef>
                <a:spcPts val="1200"/>
              </a:spcBef>
            </a:pPr>
            <a:r>
              <a:rPr lang="en-GB" b="1" dirty="0" smtClean="0"/>
              <a:t>Q3: 	Do </a:t>
            </a:r>
            <a:r>
              <a:rPr lang="en-GB" b="1" dirty="0"/>
              <a:t>you agree that we should not look to restrict the ability for offtakers to ‘buy out’ generators from long-term PPAs?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73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00113" indent="-900113"/>
            <a:r>
              <a:rPr lang="en-GB" dirty="0"/>
              <a:t>3</a:t>
            </a:r>
            <a:r>
              <a:rPr lang="en-GB" dirty="0" smtClean="0"/>
              <a:t> </a:t>
            </a:r>
            <a:r>
              <a:rPr lang="en-GB" dirty="0"/>
              <a:t>– </a:t>
            </a:r>
            <a:r>
              <a:rPr lang="en-GB" dirty="0" smtClean="0"/>
              <a:t>Short-term Backstop PPA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988840"/>
            <a:ext cx="8028000" cy="4248472"/>
          </a:xfrm>
        </p:spPr>
        <p:txBody>
          <a:bodyPr>
            <a:noAutofit/>
          </a:bodyPr>
          <a:lstStyle/>
          <a:p>
            <a:pPr lvl="1">
              <a:spcBef>
                <a:spcPts val="1200"/>
              </a:spcBef>
            </a:pPr>
            <a:r>
              <a:rPr lang="en-GB" sz="1600" dirty="0" smtClean="0"/>
              <a:t>Generators </a:t>
            </a:r>
            <a:r>
              <a:rPr lang="en-GB" sz="1600" dirty="0"/>
              <a:t>might want access </a:t>
            </a:r>
            <a:r>
              <a:rPr lang="en-GB" sz="1600" dirty="0" smtClean="0"/>
              <a:t>for </a:t>
            </a:r>
            <a:r>
              <a:rPr lang="en-GB" sz="1600" dirty="0"/>
              <a:t>a short period despite better terms being available in the open market, for example, when negotiating a new open-market PPA. </a:t>
            </a:r>
            <a:endParaRPr lang="en-GB" sz="1600" dirty="0" smtClean="0"/>
          </a:p>
          <a:p>
            <a:pPr lvl="1">
              <a:spcBef>
                <a:spcPts val="1200"/>
              </a:spcBef>
            </a:pPr>
            <a:r>
              <a:rPr lang="en-GB" sz="1600" dirty="0" smtClean="0"/>
              <a:t>There are costs </a:t>
            </a:r>
            <a:r>
              <a:rPr lang="en-GB" sz="1600" dirty="0"/>
              <a:t>associated with generators frequently entering backstop </a:t>
            </a:r>
            <a:r>
              <a:rPr lang="en-GB" sz="1600" dirty="0" smtClean="0"/>
              <a:t>PPAs: administrative </a:t>
            </a:r>
            <a:r>
              <a:rPr lang="en-GB" sz="1600" dirty="0"/>
              <a:t>costs of </a:t>
            </a:r>
            <a:r>
              <a:rPr lang="en-GB" sz="1600" dirty="0" smtClean="0"/>
              <a:t>allocation, </a:t>
            </a:r>
            <a:r>
              <a:rPr lang="en-GB" sz="1600" dirty="0"/>
              <a:t>and reduced incentives on suppliers to forecast and actively trade the </a:t>
            </a:r>
            <a:r>
              <a:rPr lang="en-GB" sz="1600" dirty="0" smtClean="0"/>
              <a:t>power</a:t>
            </a:r>
          </a:p>
          <a:p>
            <a:pPr lvl="1">
              <a:spcBef>
                <a:spcPts val="1200"/>
              </a:spcBef>
            </a:pPr>
            <a:r>
              <a:rPr lang="en-GB" sz="1600" dirty="0" smtClean="0"/>
              <a:t>We </a:t>
            </a:r>
            <a:r>
              <a:rPr lang="en-GB" sz="1600" dirty="0"/>
              <a:t>propose that </a:t>
            </a:r>
            <a:r>
              <a:rPr lang="en-GB" sz="1600" dirty="0" smtClean="0"/>
              <a:t>a Backstop </a:t>
            </a:r>
            <a:r>
              <a:rPr lang="en-GB" sz="1600" dirty="0"/>
              <a:t>PPA should be committed to </a:t>
            </a:r>
            <a:r>
              <a:rPr lang="en-GB" sz="1600" dirty="0" smtClean="0"/>
              <a:t>for </a:t>
            </a:r>
            <a:r>
              <a:rPr lang="en-GB" sz="1600" dirty="0"/>
              <a:t>a minimum period of time – for example, by including a minimum six month break-clause within backstop </a:t>
            </a:r>
            <a:r>
              <a:rPr lang="en-GB" sz="1600" dirty="0" smtClean="0"/>
              <a:t>PPAs.</a:t>
            </a:r>
          </a:p>
          <a:p>
            <a:pPr marL="450850" lvl="1" indent="-450850">
              <a:spcBef>
                <a:spcPts val="1200"/>
              </a:spcBef>
            </a:pPr>
            <a:r>
              <a:rPr lang="en-GB" sz="1600" b="1" dirty="0" smtClean="0"/>
              <a:t>Q4</a:t>
            </a:r>
            <a:r>
              <a:rPr lang="en-GB" sz="1600" b="1" dirty="0"/>
              <a:t>:	Do you agree that we should require generators to commit </a:t>
            </a:r>
            <a:r>
              <a:rPr lang="en-GB" sz="1600" b="1" dirty="0" smtClean="0"/>
              <a:t>for </a:t>
            </a:r>
            <a:r>
              <a:rPr lang="en-GB" sz="1600" b="1" dirty="0"/>
              <a:t>a minimum period of </a:t>
            </a:r>
            <a:r>
              <a:rPr lang="en-GB" sz="1600" b="1" dirty="0" smtClean="0"/>
              <a:t>time, in order to prevent the OLR being used as a stop-gap?</a:t>
            </a:r>
            <a:endParaRPr lang="en-GB" sz="1600" b="1" dirty="0"/>
          </a:p>
          <a:p>
            <a:pPr marL="450850" lvl="1" indent="-450850">
              <a:spcBef>
                <a:spcPts val="1200"/>
              </a:spcBef>
            </a:pPr>
            <a:r>
              <a:rPr lang="en-GB" sz="1600" b="1" dirty="0"/>
              <a:t>	(a) 	Is six months an appropriate period, in terms of allowing generators to get back to the open market as quickly as possible, whilst also minimising costs of the scheme?</a:t>
            </a:r>
          </a:p>
          <a:p>
            <a:pPr marL="450850" lvl="1" indent="-450850">
              <a:spcBef>
                <a:spcPts val="1200"/>
              </a:spcBef>
            </a:pPr>
            <a:r>
              <a:rPr lang="en-GB" sz="1600" b="1" dirty="0"/>
              <a:t>	(b)	What penalties would be appropriate for generators who leave backstop PPAs early</a:t>
            </a:r>
            <a:r>
              <a:rPr lang="en-GB" sz="1600" b="1" dirty="0" smtClean="0"/>
              <a:t>?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97488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Accessing the OLR – </a:t>
            </a:r>
            <a:r>
              <a:rPr lang="en-US" dirty="0" err="1"/>
              <a:t>Strawman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76864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79456093"/>
              </p:ext>
            </p:extLst>
          </p:nvPr>
        </p:nvGraphicFramePr>
        <p:xfrm>
          <a:off x="395536" y="2132856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543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Backstop PPA T&amp;Cs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spc="0" dirty="0" smtClean="0"/>
              <a:t>Matt Coyne</a:t>
            </a:r>
            <a:endParaRPr lang="en-US" spc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39863" y="6308725"/>
            <a:ext cx="7704137" cy="549275"/>
          </a:xfrm>
        </p:spPr>
        <p:txBody>
          <a:bodyPr/>
          <a:lstStyle/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04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1200"/>
              </a:spcBef>
            </a:pPr>
            <a:r>
              <a:rPr lang="en-GB" dirty="0" smtClean="0"/>
              <a:t>15.00</a:t>
            </a:r>
            <a:r>
              <a:rPr lang="en-GB" dirty="0"/>
              <a:t>	Introductions 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15.05</a:t>
            </a:r>
            <a:r>
              <a:rPr lang="en-GB" dirty="0"/>
              <a:t>	</a:t>
            </a:r>
            <a:r>
              <a:rPr lang="en-GB" b="1" dirty="0" smtClean="0"/>
              <a:t>Timing </a:t>
            </a:r>
            <a:r>
              <a:rPr lang="en-GB" b="1" dirty="0"/>
              <a:t>of Access</a:t>
            </a:r>
            <a:r>
              <a:rPr lang="en-GB" dirty="0"/>
              <a:t> paper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15.35	</a:t>
            </a:r>
            <a:r>
              <a:rPr lang="en-GB" b="1" dirty="0"/>
              <a:t>Conditions of Access </a:t>
            </a:r>
            <a:r>
              <a:rPr lang="en-GB" dirty="0"/>
              <a:t>paper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16.05	</a:t>
            </a:r>
            <a:r>
              <a:rPr lang="en-GB" b="1" dirty="0"/>
              <a:t>Contract Terms </a:t>
            </a:r>
            <a:r>
              <a:rPr lang="en-GB" dirty="0"/>
              <a:t>paper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16.50</a:t>
            </a:r>
            <a:r>
              <a:rPr lang="en-GB" dirty="0"/>
              <a:t>	Forward look &amp; A.O.B.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</a:t>
            </a:r>
            <a:r>
              <a:rPr lang="en-GB" dirty="0" smtClean="0"/>
              <a:t>Resort Advisory Group </a:t>
            </a:r>
            <a:r>
              <a:rPr lang="en-US" dirty="0" smtClean="0"/>
              <a:t>- </a:t>
            </a:r>
            <a:r>
              <a:rPr lang="en-GB" dirty="0" smtClean="0"/>
              <a:t>Slides are for </a:t>
            </a:r>
            <a:r>
              <a:rPr lang="en-GB" dirty="0"/>
              <a:t>discussion and </a:t>
            </a:r>
            <a:r>
              <a:rPr lang="en-GB" dirty="0" smtClean="0"/>
              <a:t>do </a:t>
            </a:r>
            <a:r>
              <a:rPr lang="en-GB" dirty="0"/>
              <a:t>not represent government policy or </a:t>
            </a:r>
            <a:r>
              <a:rPr lang="en-GB" dirty="0" smtClean="0"/>
              <a:t>intent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of Access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spc="0" dirty="0" smtClean="0"/>
              <a:t>Darryl Croft</a:t>
            </a:r>
            <a:endParaRPr lang="en-US" spc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39863" y="6308725"/>
            <a:ext cx="7704137" cy="549275"/>
          </a:xfrm>
        </p:spPr>
        <p:txBody>
          <a:bodyPr/>
          <a:lstStyle/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06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Implementing the OLR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5872858"/>
              </p:ext>
            </p:extLst>
          </p:nvPr>
        </p:nvGraphicFramePr>
        <p:xfrm>
          <a:off x="323528" y="2060848"/>
          <a:ext cx="80279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73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Implementing the OLR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spcBef>
                <a:spcPts val="1200"/>
              </a:spcBef>
            </a:pPr>
            <a:r>
              <a:rPr lang="en-GB" b="1" dirty="0"/>
              <a:t>Additional time may be required once the secondary legislation comes into force</a:t>
            </a:r>
            <a:r>
              <a:rPr lang="en-GB" dirty="0"/>
              <a:t> for </a:t>
            </a:r>
            <a:r>
              <a:rPr lang="en-GB" dirty="0" err="1"/>
              <a:t>Ofgem</a:t>
            </a:r>
            <a:r>
              <a:rPr lang="en-GB" dirty="0"/>
              <a:t> and offtakers to put in place the systems to allocate Backstop PPAs to generators and implement the levelisation process</a:t>
            </a:r>
            <a:r>
              <a:rPr lang="en-GB" dirty="0" smtClean="0"/>
              <a:t>.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This </a:t>
            </a:r>
            <a:r>
              <a:rPr lang="en-GB" dirty="0"/>
              <a:t>should not impact on generators since they will not need a backstop PPA before </a:t>
            </a:r>
            <a:r>
              <a:rPr lang="en-GB" dirty="0" smtClean="0"/>
              <a:t>commissioning; </a:t>
            </a:r>
            <a:r>
              <a:rPr lang="en-GB" dirty="0"/>
              <a:t>likely to be several months (at least) after signing their CfD.  </a:t>
            </a:r>
          </a:p>
          <a:p>
            <a:pPr marL="627063" lvl="1" indent="-449263">
              <a:spcBef>
                <a:spcPts val="1200"/>
              </a:spcBef>
            </a:pPr>
            <a:r>
              <a:rPr lang="en-GB" b="1" dirty="0"/>
              <a:t>Q1: 	</a:t>
            </a:r>
            <a:r>
              <a:rPr lang="en-GB" b="1" dirty="0" smtClean="0"/>
              <a:t>Given construction lead-times, what would be the impact </a:t>
            </a:r>
            <a:r>
              <a:rPr lang="en-GB" b="1" dirty="0"/>
              <a:t>on generators if Backstop PPAs cannot be accessed for a period of time after the allocation of CfDs commences</a:t>
            </a:r>
            <a:r>
              <a:rPr lang="en-GB" b="1" dirty="0" smtClean="0"/>
              <a:t>?</a:t>
            </a:r>
          </a:p>
          <a:p>
            <a:pPr marL="896938" lvl="1" indent="-269875">
              <a:spcBef>
                <a:spcPts val="1200"/>
              </a:spcBef>
              <a:buFont typeface="+mj-lt"/>
              <a:buAutoNum type="alphaLcParenR"/>
            </a:pPr>
            <a:r>
              <a:rPr lang="en-GB" sz="1600" b="1" dirty="0"/>
              <a:t>	</a:t>
            </a:r>
            <a:r>
              <a:rPr lang="en-GB" sz="1600" b="1" dirty="0" smtClean="0"/>
              <a:t>What is the earliest that you think a generator would need the ability to access backstop PPAs?</a:t>
            </a:r>
            <a:endParaRPr lang="en-GB" sz="1600" b="1" dirty="0"/>
          </a:p>
          <a:p>
            <a:pPr lvl="1">
              <a:spcBef>
                <a:spcPts val="1200"/>
              </a:spcBef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082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Delay to access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spcBef>
                <a:spcPts val="1200"/>
              </a:spcBef>
            </a:pPr>
            <a:r>
              <a:rPr lang="en-GB" b="1" dirty="0" smtClean="0"/>
              <a:t>Reasons why generators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/>
              <a:t>might not need access immediately</a:t>
            </a:r>
            <a:r>
              <a:rPr lang="en-GB" dirty="0" smtClean="0"/>
              <a:t>:</a:t>
            </a:r>
          </a:p>
          <a:p>
            <a:pPr marL="355600" lvl="1" indent="-355600">
              <a:spcBef>
                <a:spcPts val="1200"/>
              </a:spcBef>
            </a:pPr>
            <a:r>
              <a:rPr lang="en-GB" dirty="0"/>
              <a:t>1.	Imbalance </a:t>
            </a:r>
            <a:r>
              <a:rPr lang="en-GB" dirty="0" smtClean="0"/>
              <a:t>&amp; </a:t>
            </a:r>
            <a:r>
              <a:rPr lang="en-GB" dirty="0" err="1" smtClean="0"/>
              <a:t>RtM</a:t>
            </a:r>
            <a:r>
              <a:rPr lang="en-GB" dirty="0" smtClean="0"/>
              <a:t> costs </a:t>
            </a:r>
            <a:r>
              <a:rPr lang="en-GB" dirty="0"/>
              <a:t>are much more predictable in the </a:t>
            </a:r>
            <a:r>
              <a:rPr lang="en-GB" dirty="0" smtClean="0"/>
              <a:t>near-term</a:t>
            </a:r>
            <a:endParaRPr lang="en-GB" dirty="0"/>
          </a:p>
          <a:p>
            <a:pPr marL="355600" lvl="1" indent="-355600">
              <a:spcBef>
                <a:spcPts val="1200"/>
              </a:spcBef>
              <a:buAutoNum type="arabicPeriod" startAt="2"/>
            </a:pPr>
            <a:r>
              <a:rPr lang="en-GB" dirty="0" smtClean="0"/>
              <a:t>Liquidity </a:t>
            </a:r>
            <a:r>
              <a:rPr lang="en-GB" dirty="0"/>
              <a:t>of shorter-term PPAs </a:t>
            </a:r>
            <a:r>
              <a:rPr lang="en-GB" dirty="0" smtClean="0"/>
              <a:t>is </a:t>
            </a:r>
            <a:r>
              <a:rPr lang="en-GB" dirty="0"/>
              <a:t>currently robust, and should improve further under the </a:t>
            </a:r>
            <a:r>
              <a:rPr lang="en-GB" dirty="0" smtClean="0"/>
              <a:t>CfD</a:t>
            </a:r>
            <a:endParaRPr lang="en-GB" dirty="0"/>
          </a:p>
          <a:p>
            <a:pPr marL="355600" lvl="1" indent="-355600">
              <a:spcBef>
                <a:spcPts val="1200"/>
              </a:spcBef>
              <a:buAutoNum type="arabicPeriod" startAt="2"/>
            </a:pPr>
            <a:r>
              <a:rPr lang="en-GB" dirty="0" smtClean="0"/>
              <a:t>Lenders may require generators to have PPAs with a minimum initial tenor regardless of OLR availability</a:t>
            </a:r>
          </a:p>
          <a:p>
            <a:pPr marL="355600" lvl="1" indent="-355600">
              <a:spcBef>
                <a:spcPts val="1200"/>
              </a:spcBef>
              <a:buAutoNum type="arabicPeriod" startAt="2"/>
            </a:pPr>
            <a:r>
              <a:rPr lang="en-GB" dirty="0" smtClean="0"/>
              <a:t>The </a:t>
            </a:r>
            <a:r>
              <a:rPr lang="en-GB" dirty="0"/>
              <a:t>nature of the Backstop PPA </a:t>
            </a:r>
            <a:r>
              <a:rPr lang="en-GB" dirty="0" smtClean="0"/>
              <a:t>and the </a:t>
            </a:r>
            <a:r>
              <a:rPr lang="en-GB" dirty="0"/>
              <a:t>profile of RTM risks </a:t>
            </a:r>
            <a:r>
              <a:rPr lang="en-GB" dirty="0" smtClean="0"/>
              <a:t>means </a:t>
            </a:r>
            <a:r>
              <a:rPr lang="en-GB" dirty="0"/>
              <a:t>that generators are least likely to need access </a:t>
            </a:r>
            <a:r>
              <a:rPr lang="en-GB" dirty="0" smtClean="0"/>
              <a:t>in </a:t>
            </a:r>
            <a:r>
              <a:rPr lang="en-GB" dirty="0"/>
              <a:t>the early </a:t>
            </a:r>
            <a:r>
              <a:rPr lang="en-GB" dirty="0" smtClean="0"/>
              <a:t>years</a:t>
            </a:r>
            <a:endParaRPr lang="en-GB" dirty="0"/>
          </a:p>
          <a:p>
            <a:pPr marL="355600" lvl="1" indent="-355600">
              <a:spcBef>
                <a:spcPts val="1200"/>
              </a:spcBef>
              <a:buAutoNum type="arabicPeriod" startAt="5"/>
            </a:pPr>
            <a:r>
              <a:rPr lang="en-GB" dirty="0" smtClean="0"/>
              <a:t>The </a:t>
            </a:r>
            <a:r>
              <a:rPr lang="en-GB" dirty="0"/>
              <a:t>discount </a:t>
            </a:r>
            <a:r>
              <a:rPr lang="en-GB" dirty="0" smtClean="0"/>
              <a:t>is </a:t>
            </a:r>
            <a:r>
              <a:rPr lang="en-GB" dirty="0"/>
              <a:t>likely to be such that generators cannot obtain their desired leverage by relying on backstop </a:t>
            </a:r>
            <a:r>
              <a:rPr lang="en-GB" dirty="0" smtClean="0"/>
              <a:t>PPA </a:t>
            </a:r>
            <a:r>
              <a:rPr lang="en-GB" dirty="0"/>
              <a:t>revenues </a:t>
            </a:r>
            <a:r>
              <a:rPr lang="en-GB" dirty="0" smtClean="0"/>
              <a:t>alone</a:t>
            </a:r>
            <a:br>
              <a:rPr lang="en-GB" dirty="0" smtClean="0"/>
            </a:br>
            <a:r>
              <a:rPr lang="en-GB" dirty="0" smtClean="0"/>
              <a:t> </a:t>
            </a:r>
          </a:p>
          <a:p>
            <a:pPr marL="627063" lvl="1" indent="-627063">
              <a:spcBef>
                <a:spcPts val="1200"/>
              </a:spcBef>
            </a:pPr>
            <a:r>
              <a:rPr lang="en-GB" b="1" dirty="0"/>
              <a:t>Q2:  </a:t>
            </a:r>
            <a:r>
              <a:rPr lang="en-GB" b="1" dirty="0" smtClean="0"/>
              <a:t>	Do </a:t>
            </a:r>
            <a:r>
              <a:rPr lang="en-GB" b="1" dirty="0"/>
              <a:t>the group agree that it is unlikely that a generator would want or need to access the OLR during the early years of output?</a:t>
            </a:r>
          </a:p>
          <a:p>
            <a:pPr lvl="1">
              <a:spcBef>
                <a:spcPts val="1200"/>
              </a:spcBef>
            </a:pPr>
            <a:endParaRPr lang="en-GB" dirty="0" smtClean="0"/>
          </a:p>
        </p:txBody>
      </p:sp>
      <p:sp>
        <p:nvSpPr>
          <p:cNvPr id="2" name="Rectangle 1"/>
          <p:cNvSpPr/>
          <p:nvPr/>
        </p:nvSpPr>
        <p:spPr>
          <a:xfrm>
            <a:off x="3995936" y="908720"/>
            <a:ext cx="504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1200"/>
              </a:spcBef>
            </a:pPr>
            <a:r>
              <a:rPr lang="en-GB" i="1" dirty="0" smtClean="0"/>
              <a:t>“Should </a:t>
            </a:r>
            <a:r>
              <a:rPr lang="en-GB" i="1" dirty="0"/>
              <a:t>generators be able to </a:t>
            </a:r>
            <a:r>
              <a:rPr lang="en-GB" i="1" dirty="0" smtClean="0"/>
              <a:t>access </a:t>
            </a:r>
            <a:r>
              <a:rPr lang="en-GB" i="1" dirty="0"/>
              <a:t>the Backstop PPA immediately or a given period of time after their CfD commences</a:t>
            </a:r>
            <a:r>
              <a:rPr lang="en-GB" i="1" dirty="0" smtClean="0"/>
              <a:t>?”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8802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Delay to access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088000"/>
            <a:ext cx="8028000" cy="4149312"/>
          </a:xfrm>
        </p:spPr>
        <p:txBody>
          <a:bodyPr>
            <a:normAutofit fontScale="92500" lnSpcReduction="20000"/>
          </a:bodyPr>
          <a:lstStyle/>
          <a:p>
            <a:pPr lvl="1">
              <a:spcBef>
                <a:spcPts val="1200"/>
              </a:spcBef>
            </a:pPr>
            <a:r>
              <a:rPr lang="en-GB" b="1" dirty="0"/>
              <a:t>Reasons why </a:t>
            </a:r>
            <a:r>
              <a:rPr lang="en-GB" b="1" dirty="0" smtClean="0"/>
              <a:t>it might be beneficial to allow </a:t>
            </a:r>
            <a:r>
              <a:rPr lang="en-GB" b="1" dirty="0"/>
              <a:t>access immediately</a:t>
            </a:r>
            <a:r>
              <a:rPr lang="en-GB" dirty="0"/>
              <a:t>:</a:t>
            </a:r>
          </a:p>
          <a:p>
            <a:pPr marL="355600" lvl="1" indent="-355600">
              <a:spcBef>
                <a:spcPts val="1200"/>
              </a:spcBef>
              <a:buFont typeface="+mj-lt"/>
              <a:buAutoNum type="arabicPeriod"/>
            </a:pPr>
            <a:r>
              <a:rPr lang="en-GB" dirty="0" smtClean="0"/>
              <a:t>It gives the greatest flexibility to generators &amp; lenders over contracting strategies:</a:t>
            </a:r>
          </a:p>
          <a:p>
            <a:pPr marL="571500" lvl="2" indent="-215900">
              <a:spcBef>
                <a:spcPts val="1200"/>
              </a:spcBef>
            </a:pPr>
            <a:r>
              <a:rPr lang="en-GB" dirty="0" smtClean="0"/>
              <a:t>Otherwise, lenders might require </a:t>
            </a:r>
            <a:r>
              <a:rPr lang="en-GB" dirty="0"/>
              <a:t>generators to </a:t>
            </a:r>
            <a:r>
              <a:rPr lang="en-GB" dirty="0" smtClean="0"/>
              <a:t>secure initial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contracts </a:t>
            </a:r>
            <a:r>
              <a:rPr lang="en-GB" dirty="0"/>
              <a:t>with offtakers for </a:t>
            </a:r>
            <a:r>
              <a:rPr lang="en-GB" dirty="0" smtClean="0"/>
              <a:t>a longer period than would have been the case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pPr marL="571500" lvl="2" indent="-215900">
              <a:spcBef>
                <a:spcPts val="1200"/>
              </a:spcBef>
            </a:pPr>
            <a:r>
              <a:rPr lang="en-GB" dirty="0" smtClean="0"/>
              <a:t>The number of potential credit-worthy offtakers able to offer such contracts could be restricted</a:t>
            </a:r>
          </a:p>
          <a:p>
            <a:pPr marL="355600" lvl="1" indent="-355600">
              <a:spcBef>
                <a:spcPts val="1200"/>
              </a:spcBef>
              <a:buAutoNum type="arabicPeriod" startAt="2"/>
            </a:pPr>
            <a:r>
              <a:rPr lang="en-GB" dirty="0" smtClean="0"/>
              <a:t>It </a:t>
            </a:r>
            <a:r>
              <a:rPr lang="en-GB" dirty="0"/>
              <a:t>is highly unlikely that generators would seek Backstop PPAs in the early </a:t>
            </a:r>
            <a:r>
              <a:rPr lang="en-GB" dirty="0" smtClean="0"/>
              <a:t>years, so there is little risk to consumers from offering protection immediately</a:t>
            </a:r>
          </a:p>
          <a:p>
            <a:pPr marL="355600" lvl="1" indent="-355600">
              <a:spcBef>
                <a:spcPts val="1200"/>
              </a:spcBef>
              <a:buAutoNum type="arabicPeriod" startAt="2"/>
            </a:pPr>
            <a:r>
              <a:rPr lang="en-GB" dirty="0" smtClean="0"/>
              <a:t>We </a:t>
            </a:r>
            <a:r>
              <a:rPr lang="en-GB" dirty="0"/>
              <a:t>do not believe that the OLR will distort the open PPA </a:t>
            </a:r>
            <a:r>
              <a:rPr lang="en-GB" dirty="0" smtClean="0"/>
              <a:t>market, so there is no need to delay access to enable the market to kick off.</a:t>
            </a:r>
          </a:p>
          <a:p>
            <a:pPr marL="723900" lvl="1" indent="-723900">
              <a:spcBef>
                <a:spcPts val="1200"/>
              </a:spcBef>
            </a:pPr>
            <a:r>
              <a:rPr lang="en-GB" b="1" dirty="0" smtClean="0"/>
              <a:t>Q3&amp;4: 	Do </a:t>
            </a:r>
            <a:r>
              <a:rPr lang="en-GB" b="1" dirty="0"/>
              <a:t>the group believe there are any significant </a:t>
            </a:r>
            <a:r>
              <a:rPr lang="en-GB" b="1" dirty="0" smtClean="0"/>
              <a:t>risks or potential </a:t>
            </a:r>
            <a:r>
              <a:rPr lang="en-GB" b="1" dirty="0"/>
              <a:t>benefits from allowing generators access to Backstop PPAs from the point at which their CfD </a:t>
            </a:r>
            <a:r>
              <a:rPr lang="en-GB" b="1" dirty="0" smtClean="0"/>
              <a:t>starts?</a:t>
            </a:r>
            <a:endParaRPr lang="en-GB" b="1" dirty="0"/>
          </a:p>
          <a:p>
            <a:pPr lvl="1">
              <a:spcBef>
                <a:spcPts val="1200"/>
              </a:spcBef>
            </a:pPr>
            <a:endParaRPr lang="en-GB" dirty="0" smtClean="0"/>
          </a:p>
        </p:txBody>
      </p:sp>
      <p:sp>
        <p:nvSpPr>
          <p:cNvPr id="6" name="Rectangle 5"/>
          <p:cNvSpPr/>
          <p:nvPr/>
        </p:nvSpPr>
        <p:spPr>
          <a:xfrm>
            <a:off x="3995936" y="908720"/>
            <a:ext cx="504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1200"/>
              </a:spcBef>
            </a:pPr>
            <a:r>
              <a:rPr lang="en-GB" i="1" dirty="0" smtClean="0"/>
              <a:t>“Should </a:t>
            </a:r>
            <a:r>
              <a:rPr lang="en-GB" i="1" dirty="0"/>
              <a:t>generators be able to </a:t>
            </a:r>
            <a:r>
              <a:rPr lang="en-GB" i="1" dirty="0" smtClean="0"/>
              <a:t>access </a:t>
            </a:r>
            <a:r>
              <a:rPr lang="en-GB" i="1" dirty="0"/>
              <a:t>the Backstop PPA immediately or a given period of time after their CfD commences</a:t>
            </a:r>
            <a:r>
              <a:rPr lang="en-GB" i="1" dirty="0" smtClean="0"/>
              <a:t>?”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91642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of Access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spc="0" dirty="0" smtClean="0"/>
              <a:t>Darryl Croft</a:t>
            </a:r>
            <a:endParaRPr lang="en-US" spc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39863" y="6308725"/>
            <a:ext cx="7704137" cy="549275"/>
          </a:xfrm>
        </p:spPr>
        <p:txBody>
          <a:bodyPr/>
          <a:lstStyle/>
          <a:p>
            <a:r>
              <a:rPr lang="en-US" smtClean="0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5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Accessing the OLR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848872" cy="548680"/>
          </a:xfrm>
        </p:spPr>
        <p:txBody>
          <a:bodyPr/>
          <a:lstStyle/>
          <a:p>
            <a:r>
              <a:rPr lang="en-GB" dirty="0" err="1"/>
              <a:t>Offtaker</a:t>
            </a:r>
            <a:r>
              <a:rPr lang="en-GB" dirty="0"/>
              <a:t> of Last Resort Advisory Group </a:t>
            </a:r>
            <a:r>
              <a:rPr lang="en-US" dirty="0"/>
              <a:t>- </a:t>
            </a:r>
            <a:r>
              <a:rPr lang="en-GB" dirty="0"/>
              <a:t>Slides are for discussion and do not represent government policy or intent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spcBef>
                <a:spcPts val="1200"/>
              </a:spcBef>
            </a:pPr>
            <a:r>
              <a:rPr lang="en-GB" dirty="0" smtClean="0"/>
              <a:t>We </a:t>
            </a:r>
            <a:r>
              <a:rPr lang="en-GB" dirty="0"/>
              <a:t>anticipate the main reasons why a generator would request a </a:t>
            </a:r>
            <a:r>
              <a:rPr lang="en-GB" dirty="0" smtClean="0"/>
              <a:t>Backstop </a:t>
            </a:r>
            <a:r>
              <a:rPr lang="en-GB" dirty="0"/>
              <a:t>PPA would be </a:t>
            </a:r>
            <a:r>
              <a:rPr lang="en-GB" dirty="0" smtClean="0"/>
              <a:t>if: </a:t>
            </a:r>
          </a:p>
          <a:p>
            <a:pPr marL="285750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 smtClean="0"/>
              <a:t>their </a:t>
            </a:r>
            <a:r>
              <a:rPr lang="en-GB" dirty="0"/>
              <a:t>previous PPA has expired or been terminated due to </a:t>
            </a:r>
            <a:r>
              <a:rPr lang="en-GB" dirty="0" err="1"/>
              <a:t>offtaker</a:t>
            </a:r>
            <a:r>
              <a:rPr lang="en-GB" dirty="0"/>
              <a:t> default, </a:t>
            </a:r>
            <a:r>
              <a:rPr lang="en-GB" i="1" dirty="0"/>
              <a:t>and </a:t>
            </a:r>
            <a:endParaRPr lang="en-GB" i="1" dirty="0" smtClean="0"/>
          </a:p>
          <a:p>
            <a:pPr marL="285750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 smtClean="0"/>
              <a:t>they </a:t>
            </a:r>
            <a:r>
              <a:rPr lang="en-GB" dirty="0"/>
              <a:t>are unable to find a new route-to-market on better terms than </a:t>
            </a:r>
            <a:r>
              <a:rPr lang="en-GB" dirty="0" smtClean="0"/>
              <a:t>a Backstop </a:t>
            </a:r>
            <a:r>
              <a:rPr lang="en-GB" dirty="0"/>
              <a:t>PPA. </a:t>
            </a:r>
            <a:endParaRPr lang="en-GB" dirty="0" smtClean="0"/>
          </a:p>
          <a:p>
            <a:pPr lvl="1">
              <a:spcBef>
                <a:spcPts val="1200"/>
              </a:spcBef>
            </a:pPr>
            <a:r>
              <a:rPr lang="en-GB" dirty="0" smtClean="0"/>
              <a:t>These </a:t>
            </a:r>
            <a:r>
              <a:rPr lang="en-GB" dirty="0"/>
              <a:t>are the principal circumstances that the OLR has been designed to provide protection for.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There are, however, scenarios in which generators might seek to access a Backstop PPA where their PPA had not expired, or where the </a:t>
            </a:r>
            <a:r>
              <a:rPr lang="en-GB" dirty="0" smtClean="0"/>
              <a:t>discounts in the open market do </a:t>
            </a:r>
            <a:r>
              <a:rPr lang="en-GB" dirty="0"/>
              <a:t>not exceed those offered via the OLR.</a:t>
            </a:r>
          </a:p>
          <a:p>
            <a:pPr lvl="1">
              <a:spcBef>
                <a:spcPts val="1200"/>
              </a:spcBef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46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c-presentation-landscape">
  <a:themeElements>
    <a:clrScheme name="DECC">
      <a:dk1>
        <a:sysClr val="windowText" lastClr="000000"/>
      </a:dk1>
      <a:lt1>
        <a:sysClr val="window" lastClr="FFFFFF"/>
      </a:lt1>
      <a:dk2>
        <a:srgbClr val="005ABB"/>
      </a:dk2>
      <a:lt2>
        <a:srgbClr val="CCDEF1"/>
      </a:lt2>
      <a:accent1>
        <a:srgbClr val="00AEEF"/>
      </a:accent1>
      <a:accent2>
        <a:srgbClr val="83389B"/>
      </a:accent2>
      <a:accent3>
        <a:srgbClr val="AC1A2F"/>
      </a:accent3>
      <a:accent4>
        <a:srgbClr val="EF8200"/>
      </a:accent4>
      <a:accent5>
        <a:srgbClr val="9C9A00"/>
      </a:accent5>
      <a:accent6>
        <a:srgbClr val="0065A2"/>
      </a:accent6>
      <a:hlink>
        <a:srgbClr val="0065A2"/>
      </a:hlink>
      <a:folHlink>
        <a:srgbClr val="83389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95E60C-3021-44F5-8352-85A63BE8C5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1F345C-5A0D-4539-B474-86FB14D8770D}">
  <ds:schemaRefs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E73D39A-4F4F-4AC2-BEB5-120FE34918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decc-presentation-landscape</Template>
  <TotalTime>1099</TotalTime>
  <Words>1267</Words>
  <Application>Microsoft Office PowerPoint</Application>
  <PresentationFormat>On-screen Show (4:3)</PresentationFormat>
  <Paragraphs>132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decc-presentation-landscape</vt:lpstr>
      <vt:lpstr>Offtaker of Last Resort Advisory Group</vt:lpstr>
      <vt:lpstr>Agenda</vt:lpstr>
      <vt:lpstr>Timing of Access   Darryl Croft</vt:lpstr>
      <vt:lpstr>Implementing the OLR</vt:lpstr>
      <vt:lpstr>Implementing the OLR</vt:lpstr>
      <vt:lpstr>Delay to access</vt:lpstr>
      <vt:lpstr>Delay to access</vt:lpstr>
      <vt:lpstr>Conditions of Access   Darryl Croft</vt:lpstr>
      <vt:lpstr>Accessing the OLR</vt:lpstr>
      <vt:lpstr>1 – Generators defaulting on PPA</vt:lpstr>
      <vt:lpstr>1 – Generators defaulting on PPA</vt:lpstr>
      <vt:lpstr>2 – Offtakers terminating LTPPAs</vt:lpstr>
      <vt:lpstr>3 – Short-term Backstop PPA</vt:lpstr>
      <vt:lpstr>Accessing the OLR – Strawman</vt:lpstr>
      <vt:lpstr>Backstop PPA T&amp;Cs   Matt Coyne</vt:lpstr>
    </vt:vector>
  </TitlesOfParts>
  <Company>DECC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Offtaker of Last Resort</dc:title>
  <dc:creator>Darryl Croft (Energy Markets and Networks)</dc:creator>
  <cp:lastModifiedBy>Crow Helena (Fuel Poverty &amp; Smart Meters)</cp:lastModifiedBy>
  <cp:revision>37</cp:revision>
  <cp:lastPrinted>2013-11-06T11:04:55Z</cp:lastPrinted>
  <dcterms:created xsi:type="dcterms:W3CDTF">2013-11-04T09:18:39Z</dcterms:created>
  <dcterms:modified xsi:type="dcterms:W3CDTF">2013-11-07T15:54:17Z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